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1" r:id="rId1"/>
  </p:sldMasterIdLst>
  <p:sldIdLst>
    <p:sldId id="256" r:id="rId2"/>
    <p:sldId id="257" r:id="rId3"/>
    <p:sldId id="258" r:id="rId4"/>
    <p:sldId id="259" r:id="rId5"/>
    <p:sldId id="260" r:id="rId6"/>
    <p:sldId id="261" r:id="rId7"/>
    <p:sldId id="262" r:id="rId8"/>
  </p:sldIdLst>
  <p:sldSz cx="36576000" cy="20574000"/>
  <p:notesSz cx="6858000" cy="9144000"/>
  <p:defaultTextStyle>
    <a:defPPr>
      <a:defRPr lang="en-US"/>
    </a:defPPr>
    <a:lvl1pPr marL="0" algn="l" defTabSz="2743200" rtl="0" eaLnBrk="1" latinLnBrk="0" hangingPunct="1">
      <a:defRPr sz="5400" kern="1200">
        <a:solidFill>
          <a:schemeClr val="tx1"/>
        </a:solidFill>
        <a:latin typeface="+mn-lt"/>
        <a:ea typeface="+mn-ea"/>
        <a:cs typeface="+mn-cs"/>
      </a:defRPr>
    </a:lvl1pPr>
    <a:lvl2pPr marL="1371600" algn="l" defTabSz="2743200" rtl="0" eaLnBrk="1" latinLnBrk="0" hangingPunct="1">
      <a:defRPr sz="5400" kern="1200">
        <a:solidFill>
          <a:schemeClr val="tx1"/>
        </a:solidFill>
        <a:latin typeface="+mn-lt"/>
        <a:ea typeface="+mn-ea"/>
        <a:cs typeface="+mn-cs"/>
      </a:defRPr>
    </a:lvl2pPr>
    <a:lvl3pPr marL="2743200" algn="l" defTabSz="2743200" rtl="0" eaLnBrk="1" latinLnBrk="0" hangingPunct="1">
      <a:defRPr sz="5400" kern="1200">
        <a:solidFill>
          <a:schemeClr val="tx1"/>
        </a:solidFill>
        <a:latin typeface="+mn-lt"/>
        <a:ea typeface="+mn-ea"/>
        <a:cs typeface="+mn-cs"/>
      </a:defRPr>
    </a:lvl3pPr>
    <a:lvl4pPr marL="4114800" algn="l" defTabSz="2743200" rtl="0" eaLnBrk="1" latinLnBrk="0" hangingPunct="1">
      <a:defRPr sz="5400" kern="1200">
        <a:solidFill>
          <a:schemeClr val="tx1"/>
        </a:solidFill>
        <a:latin typeface="+mn-lt"/>
        <a:ea typeface="+mn-ea"/>
        <a:cs typeface="+mn-cs"/>
      </a:defRPr>
    </a:lvl4pPr>
    <a:lvl5pPr marL="5486400" algn="l" defTabSz="2743200" rtl="0" eaLnBrk="1" latinLnBrk="0" hangingPunct="1">
      <a:defRPr sz="5400" kern="1200">
        <a:solidFill>
          <a:schemeClr val="tx1"/>
        </a:solidFill>
        <a:latin typeface="+mn-lt"/>
        <a:ea typeface="+mn-ea"/>
        <a:cs typeface="+mn-cs"/>
      </a:defRPr>
    </a:lvl5pPr>
    <a:lvl6pPr marL="6858000" algn="l" defTabSz="2743200" rtl="0" eaLnBrk="1" latinLnBrk="0" hangingPunct="1">
      <a:defRPr sz="5400" kern="1200">
        <a:solidFill>
          <a:schemeClr val="tx1"/>
        </a:solidFill>
        <a:latin typeface="+mn-lt"/>
        <a:ea typeface="+mn-ea"/>
        <a:cs typeface="+mn-cs"/>
      </a:defRPr>
    </a:lvl6pPr>
    <a:lvl7pPr marL="8229600" algn="l" defTabSz="2743200" rtl="0" eaLnBrk="1" latinLnBrk="0" hangingPunct="1">
      <a:defRPr sz="5400" kern="1200">
        <a:solidFill>
          <a:schemeClr val="tx1"/>
        </a:solidFill>
        <a:latin typeface="+mn-lt"/>
        <a:ea typeface="+mn-ea"/>
        <a:cs typeface="+mn-cs"/>
      </a:defRPr>
    </a:lvl7pPr>
    <a:lvl8pPr marL="9601200" algn="l" defTabSz="2743200" rtl="0" eaLnBrk="1" latinLnBrk="0" hangingPunct="1">
      <a:defRPr sz="5400" kern="1200">
        <a:solidFill>
          <a:schemeClr val="tx1"/>
        </a:solidFill>
        <a:latin typeface="+mn-lt"/>
        <a:ea typeface="+mn-ea"/>
        <a:cs typeface="+mn-cs"/>
      </a:defRPr>
    </a:lvl8pPr>
    <a:lvl9pPr marL="10972800" algn="l" defTabSz="2743200" rtl="0" eaLnBrk="1" latinLnBrk="0" hangingPunct="1">
      <a:defRPr sz="54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20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p:restoredTop sz="95728"/>
  </p:normalViewPr>
  <p:slideViewPr>
    <p:cSldViewPr snapToGrid="0" snapToObjects="1">
      <p:cViewPr varScale="1">
        <p:scale>
          <a:sx n="36" d="100"/>
          <a:sy n="36" d="100"/>
        </p:scale>
        <p:origin x="560" y="2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21818-E75A-458F-AC5B-0E9A2C76B835}"/>
              </a:ext>
            </a:extLst>
          </p:cNvPr>
          <p:cNvSpPr>
            <a:spLocks noGrp="1"/>
          </p:cNvSpPr>
          <p:nvPr>
            <p:ph type="ctrTitle"/>
          </p:nvPr>
        </p:nvSpPr>
        <p:spPr>
          <a:xfrm>
            <a:off x="1344168" y="1344168"/>
            <a:ext cx="33878520" cy="10204704"/>
          </a:xfrm>
        </p:spPr>
        <p:txBody>
          <a:bodyPr anchor="b"/>
          <a:lstStyle>
            <a:lvl1pPr algn="l">
              <a:defRPr sz="19200">
                <a:solidFill>
                  <a:schemeClr val="tx2"/>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6EE64DE-978B-4F95-BB3C-D027D8008748}"/>
              </a:ext>
            </a:extLst>
          </p:cNvPr>
          <p:cNvSpPr>
            <a:spLocks noGrp="1"/>
          </p:cNvSpPr>
          <p:nvPr>
            <p:ph type="subTitle" idx="1"/>
          </p:nvPr>
        </p:nvSpPr>
        <p:spPr>
          <a:xfrm>
            <a:off x="1344168" y="13414248"/>
            <a:ext cx="33878520" cy="4443984"/>
          </a:xfrm>
        </p:spPr>
        <p:txBody>
          <a:bodyPr/>
          <a:lstStyle>
            <a:lvl1pPr marL="0" indent="0" algn="l">
              <a:lnSpc>
                <a:spcPct val="120000"/>
              </a:lnSpc>
              <a:buNone/>
              <a:defRPr sz="7200">
                <a:solidFill>
                  <a:schemeClr val="tx2">
                    <a:alpha val="55000"/>
                  </a:schemeClr>
                </a:solidFill>
              </a:defRPr>
            </a:lvl1pPr>
            <a:lvl2pPr marL="1371600" indent="0" algn="ctr">
              <a:buNone/>
              <a:defRPr sz="6000"/>
            </a:lvl2pPr>
            <a:lvl3pPr marL="2743200" indent="0" algn="ctr">
              <a:buNone/>
              <a:defRPr sz="5400"/>
            </a:lvl3pPr>
            <a:lvl4pPr marL="4114800" indent="0" algn="ctr">
              <a:buNone/>
              <a:defRPr sz="4800"/>
            </a:lvl4pPr>
            <a:lvl5pPr marL="5486400" indent="0" algn="ctr">
              <a:buNone/>
              <a:defRPr sz="4800"/>
            </a:lvl5pPr>
            <a:lvl6pPr marL="6858000" indent="0" algn="ctr">
              <a:buNone/>
              <a:defRPr sz="4800"/>
            </a:lvl6pPr>
            <a:lvl7pPr marL="8229600" indent="0" algn="ctr">
              <a:buNone/>
              <a:defRPr sz="4800"/>
            </a:lvl7pPr>
            <a:lvl8pPr marL="9601200" indent="0" algn="ctr">
              <a:buNone/>
              <a:defRPr sz="4800"/>
            </a:lvl8pPr>
            <a:lvl9pPr marL="10972800" indent="0" algn="ctr">
              <a:buNone/>
              <a:defRPr sz="4800"/>
            </a:lvl9pPr>
          </a:lstStyle>
          <a:p>
            <a:r>
              <a:rPr lang="en-US"/>
              <a:t>Click to edit Master subtitle style</a:t>
            </a:r>
            <a:endParaRPr lang="en-US" dirty="0"/>
          </a:p>
        </p:txBody>
      </p:sp>
      <p:cxnSp>
        <p:nvCxnSpPr>
          <p:cNvPr id="8" name="Straight Connector 7">
            <a:extLst>
              <a:ext uri="{FF2B5EF4-FFF2-40B4-BE49-F238E27FC236}">
                <a16:creationId xmlns:a16="http://schemas.microsoft.com/office/drawing/2014/main" id="{C66CC717-08C5-4F3E-B8AA-BA93C8755982}"/>
              </a:ext>
            </a:extLst>
          </p:cNvPr>
          <p:cNvCxnSpPr>
            <a:cxnSpLocks/>
          </p:cNvCxnSpPr>
          <p:nvPr/>
        </p:nvCxnSpPr>
        <p:spPr>
          <a:xfrm>
            <a:off x="1348200" y="12366000"/>
            <a:ext cx="338796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896B5700-AA45-4E20-8BE5-27620411303F}"/>
              </a:ext>
            </a:extLst>
          </p:cNvPr>
          <p:cNvSpPr>
            <a:spLocks noGrp="1"/>
          </p:cNvSpPr>
          <p:nvPr>
            <p:ph type="ftr" sz="quarter" idx="3"/>
          </p:nvPr>
        </p:nvSpPr>
        <p:spPr>
          <a:xfrm>
            <a:off x="13112496" y="18461736"/>
            <a:ext cx="16191168" cy="1508760"/>
          </a:xfrm>
          <a:prstGeom prst="rect">
            <a:avLst/>
          </a:prstGeom>
        </p:spPr>
        <p:txBody>
          <a:bodyPr vert="horz" lIns="0" tIns="0" rIns="91440" bIns="0" rtlCol="0" anchor="ctr"/>
          <a:lstStyle>
            <a:lvl1pPr algn="l">
              <a:defRPr sz="2700" cap="all" spc="600" baseline="0">
                <a:solidFill>
                  <a:schemeClr val="tx2">
                    <a:alpha val="55000"/>
                  </a:schemeClr>
                </a:solidFill>
              </a:defRPr>
            </a:lvl1pPr>
          </a:lstStyle>
          <a:p>
            <a:r>
              <a:rPr lang="en-US" spc="600" dirty="0"/>
              <a:t>Sample Footer Text</a:t>
            </a:r>
          </a:p>
        </p:txBody>
      </p:sp>
      <p:sp>
        <p:nvSpPr>
          <p:cNvPr id="10" name="Slide Number Placeholder 5">
            <a:extLst>
              <a:ext uri="{FF2B5EF4-FFF2-40B4-BE49-F238E27FC236}">
                <a16:creationId xmlns:a16="http://schemas.microsoft.com/office/drawing/2014/main" id="{7C5B7199-CC00-4D38-8B48-F8A539112985}"/>
              </a:ext>
            </a:extLst>
          </p:cNvPr>
          <p:cNvSpPr>
            <a:spLocks noGrp="1"/>
          </p:cNvSpPr>
          <p:nvPr>
            <p:ph type="sldNum" sz="quarter" idx="4"/>
          </p:nvPr>
        </p:nvSpPr>
        <p:spPr>
          <a:xfrm>
            <a:off x="30714696" y="18461736"/>
            <a:ext cx="4532568" cy="1508760"/>
          </a:xfrm>
          <a:prstGeom prst="rect">
            <a:avLst/>
          </a:prstGeom>
        </p:spPr>
        <p:txBody>
          <a:bodyPr vert="horz" lIns="0" tIns="0" rIns="0" bIns="0" rtlCol="0" anchor="ctr"/>
          <a:lstStyle>
            <a:lvl1pPr algn="r">
              <a:defRPr sz="2700">
                <a:solidFill>
                  <a:schemeClr val="tx2">
                    <a:alpha val="55000"/>
                  </a:schemeClr>
                </a:solidFill>
              </a:defRPr>
            </a:lvl1pPr>
          </a:lstStyle>
          <a:p>
            <a:fld id="{0D309695-DEC3-40DA-9DF5-330280C9D0E8}" type="slidenum">
              <a:rPr lang="en-US" smtClean="0"/>
              <a:pPr/>
              <a:t>‹#›</a:t>
            </a:fld>
            <a:endParaRPr lang="en-US" dirty="0"/>
          </a:p>
        </p:txBody>
      </p:sp>
      <p:sp>
        <p:nvSpPr>
          <p:cNvPr id="11" name="Date Placeholder 3">
            <a:extLst>
              <a:ext uri="{FF2B5EF4-FFF2-40B4-BE49-F238E27FC236}">
                <a16:creationId xmlns:a16="http://schemas.microsoft.com/office/drawing/2014/main" id="{16BC76EC-3453-4CE0-A71D-BD21940757B4}"/>
              </a:ext>
            </a:extLst>
          </p:cNvPr>
          <p:cNvSpPr>
            <a:spLocks noGrp="1"/>
          </p:cNvSpPr>
          <p:nvPr>
            <p:ph type="dt" sz="half" idx="2"/>
          </p:nvPr>
        </p:nvSpPr>
        <p:spPr>
          <a:xfrm>
            <a:off x="1328736" y="18458904"/>
            <a:ext cx="10372728" cy="1508760"/>
          </a:xfrm>
          <a:prstGeom prst="rect">
            <a:avLst/>
          </a:prstGeom>
        </p:spPr>
        <p:txBody>
          <a:bodyPr wrap="square" lIns="0" tIns="0" rIns="0" bIns="0" anchor="ctr" anchorCtr="0">
            <a:normAutofit/>
          </a:bodyPr>
          <a:lstStyle>
            <a:lvl1pPr>
              <a:defRPr sz="2700" cap="all" spc="600" baseline="0">
                <a:solidFill>
                  <a:schemeClr val="tx1">
                    <a:alpha val="55000"/>
                  </a:schemeClr>
                </a:solidFill>
              </a:defRPr>
            </a:lvl1pPr>
          </a:lstStyle>
          <a:p>
            <a:fld id="{8256C2ED-54A4-480D-B5C8-65C0D62359B9}" type="datetime2">
              <a:rPr lang="en-US" smtClean="0"/>
              <a:pPr/>
              <a:t>Thursday, June 9, 2022</a:t>
            </a:fld>
            <a:endParaRPr lang="en-US" dirty="0"/>
          </a:p>
        </p:txBody>
      </p:sp>
    </p:spTree>
    <p:extLst>
      <p:ext uri="{BB962C8B-B14F-4D97-AF65-F5344CB8AC3E}">
        <p14:creationId xmlns:p14="http://schemas.microsoft.com/office/powerpoint/2010/main" val="3800648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733FC-38A1-463C-BF3D-0D99784E02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2AFD076A-A004-4560-A43B-028624E20D17}"/>
              </a:ext>
            </a:extLst>
          </p:cNvPr>
          <p:cNvSpPr>
            <a:spLocks noGrp="1"/>
          </p:cNvSpPr>
          <p:nvPr>
            <p:ph type="body" orient="vert" idx="1"/>
          </p:nvPr>
        </p:nvSpPr>
        <p:spPr>
          <a:xfrm>
            <a:off x="1344168" y="5870448"/>
            <a:ext cx="33905952" cy="119877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FCFBA60-9309-4F2A-9FA9-305C4AFBECAF}"/>
              </a:ext>
            </a:extLst>
          </p:cNvPr>
          <p:cNvSpPr>
            <a:spLocks noGrp="1"/>
          </p:cNvSpPr>
          <p:nvPr>
            <p:ph type="dt" sz="half" idx="10"/>
          </p:nvPr>
        </p:nvSpPr>
        <p:spPr>
          <a:xfrm>
            <a:off x="1316736" y="18461736"/>
            <a:ext cx="10369296" cy="1508760"/>
          </a:xfrm>
          <a:prstGeom prst="rect">
            <a:avLst/>
          </a:prstGeom>
        </p:spPr>
        <p:txBody>
          <a:bodyPr/>
          <a:lstStyle/>
          <a:p>
            <a:fld id="{53CF612A-4CB0-4F57-9A87-F049CECB184D}" type="datetime2">
              <a:rPr lang="en-US" smtClean="0"/>
              <a:t>Thursday, June 9, 2022</a:t>
            </a:fld>
            <a:endParaRPr lang="en-US"/>
          </a:p>
        </p:txBody>
      </p:sp>
      <p:sp>
        <p:nvSpPr>
          <p:cNvPr id="5" name="Footer Placeholder 4">
            <a:extLst>
              <a:ext uri="{FF2B5EF4-FFF2-40B4-BE49-F238E27FC236}">
                <a16:creationId xmlns:a16="http://schemas.microsoft.com/office/drawing/2014/main" id="{491BF451-928F-4E55-8A76-111D0E21121F}"/>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B5EC161-BA80-4E93-AEB1-B61E38C098BB}"/>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1274680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44E3E-5EFE-4FCB-86A2-5E20CC6525EC}"/>
              </a:ext>
            </a:extLst>
          </p:cNvPr>
          <p:cNvSpPr>
            <a:spLocks noGrp="1"/>
          </p:cNvSpPr>
          <p:nvPr>
            <p:ph type="title" orient="vert"/>
          </p:nvPr>
        </p:nvSpPr>
        <p:spPr>
          <a:xfrm>
            <a:off x="30696408" y="1344168"/>
            <a:ext cx="4745736" cy="1651406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95005E-2E0C-4200-BF29-1135A35EE9B9}"/>
              </a:ext>
            </a:extLst>
          </p:cNvPr>
          <p:cNvSpPr>
            <a:spLocks noGrp="1"/>
          </p:cNvSpPr>
          <p:nvPr>
            <p:ph type="body" orient="vert" idx="1"/>
          </p:nvPr>
        </p:nvSpPr>
        <p:spPr>
          <a:xfrm>
            <a:off x="1316736" y="1316736"/>
            <a:ext cx="28309824" cy="165140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12BBBED-3B21-4271-BC0F-BBA258B59D48}"/>
              </a:ext>
            </a:extLst>
          </p:cNvPr>
          <p:cNvSpPr>
            <a:spLocks noGrp="1"/>
          </p:cNvSpPr>
          <p:nvPr>
            <p:ph type="dt" sz="half" idx="10"/>
          </p:nvPr>
        </p:nvSpPr>
        <p:spPr>
          <a:xfrm>
            <a:off x="1316736" y="18461736"/>
            <a:ext cx="10369296" cy="1508760"/>
          </a:xfrm>
          <a:prstGeom prst="rect">
            <a:avLst/>
          </a:prstGeom>
        </p:spPr>
        <p:txBody>
          <a:bodyPr/>
          <a:lstStyle/>
          <a:p>
            <a:fld id="{8F397F40-C8F7-4897-A6B8-241042F913A9}" type="datetime2">
              <a:rPr lang="en-US" smtClean="0"/>
              <a:t>Thursday, June 9, 2022</a:t>
            </a:fld>
            <a:endParaRPr lang="en-US"/>
          </a:p>
        </p:txBody>
      </p:sp>
      <p:sp>
        <p:nvSpPr>
          <p:cNvPr id="5" name="Footer Placeholder 4">
            <a:extLst>
              <a:ext uri="{FF2B5EF4-FFF2-40B4-BE49-F238E27FC236}">
                <a16:creationId xmlns:a16="http://schemas.microsoft.com/office/drawing/2014/main" id="{2D89CED5-56F3-4943-8143-918F7A860CD4}"/>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09C87180-7248-4741-8E3B-9AAFB414DD95}"/>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214315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B7685-BDD9-488F-B082-33592E0F1364}"/>
              </a:ext>
            </a:extLst>
          </p:cNvPr>
          <p:cNvSpPr>
            <a:spLocks noGrp="1"/>
          </p:cNvSpPr>
          <p:nvPr>
            <p:ph type="title"/>
          </p:nvPr>
        </p:nvSpPr>
        <p:spPr/>
        <p:txBody>
          <a:bodyPr wrap="square"/>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CB5FF-7FB5-4B8A-BF1C-48765D40B4C0}"/>
              </a:ext>
            </a:extLst>
          </p:cNvPr>
          <p:cNvSpPr>
            <a:spLocks noGrp="1"/>
          </p:cNvSpPr>
          <p:nvPr>
            <p:ph idx="1"/>
          </p:nvPr>
        </p:nvSpPr>
        <p:spPr>
          <a:xfrm>
            <a:off x="1344168" y="5205602"/>
            <a:ext cx="33879600" cy="11349039"/>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a:extLst>
              <a:ext uri="{FF2B5EF4-FFF2-40B4-BE49-F238E27FC236}">
                <a16:creationId xmlns:a16="http://schemas.microsoft.com/office/drawing/2014/main" id="{BDA03860-F8F0-4186-B5D0-72C935B2C2A9}"/>
              </a:ext>
            </a:extLst>
          </p:cNvPr>
          <p:cNvSpPr>
            <a:spLocks noGrp="1"/>
          </p:cNvSpPr>
          <p:nvPr>
            <p:ph type="ftr" sz="quarter" idx="3"/>
          </p:nvPr>
        </p:nvSpPr>
        <p:spPr>
          <a:xfrm>
            <a:off x="13112496" y="18461736"/>
            <a:ext cx="16191168" cy="1508760"/>
          </a:xfrm>
          <a:prstGeom prst="rect">
            <a:avLst/>
          </a:prstGeom>
        </p:spPr>
        <p:txBody>
          <a:bodyPr vert="horz" lIns="0" tIns="0" rIns="91440" bIns="0" rtlCol="0" anchor="ctr"/>
          <a:lstStyle>
            <a:lvl1pPr algn="l">
              <a:defRPr sz="2700" cap="all" spc="600" baseline="0">
                <a:solidFill>
                  <a:schemeClr val="tx2">
                    <a:alpha val="55000"/>
                  </a:schemeClr>
                </a:solidFill>
              </a:defRPr>
            </a:lvl1pPr>
          </a:lstStyle>
          <a:p>
            <a:r>
              <a:rPr lang="en-US" spc="600" dirty="0"/>
              <a:t>Sample Footer Text</a:t>
            </a:r>
          </a:p>
        </p:txBody>
      </p:sp>
      <p:sp>
        <p:nvSpPr>
          <p:cNvPr id="8" name="Slide Number Placeholder 5">
            <a:extLst>
              <a:ext uri="{FF2B5EF4-FFF2-40B4-BE49-F238E27FC236}">
                <a16:creationId xmlns:a16="http://schemas.microsoft.com/office/drawing/2014/main" id="{60B9D802-9E36-42DA-B6CA-6C937CBE8A94}"/>
              </a:ext>
            </a:extLst>
          </p:cNvPr>
          <p:cNvSpPr>
            <a:spLocks noGrp="1"/>
          </p:cNvSpPr>
          <p:nvPr>
            <p:ph type="sldNum" sz="quarter" idx="4"/>
          </p:nvPr>
        </p:nvSpPr>
        <p:spPr>
          <a:xfrm>
            <a:off x="30714696" y="18461736"/>
            <a:ext cx="4532568" cy="1508760"/>
          </a:xfrm>
          <a:prstGeom prst="rect">
            <a:avLst/>
          </a:prstGeom>
        </p:spPr>
        <p:txBody>
          <a:bodyPr vert="horz" lIns="0" tIns="0" rIns="0" bIns="0" rtlCol="0" anchor="ctr"/>
          <a:lstStyle>
            <a:lvl1pPr algn="r">
              <a:defRPr sz="2700">
                <a:solidFill>
                  <a:schemeClr val="tx2">
                    <a:alpha val="55000"/>
                  </a:schemeClr>
                </a:solidFill>
              </a:defRPr>
            </a:lvl1pPr>
          </a:lstStyle>
          <a:p>
            <a:fld id="{0D309695-DEC3-40DA-9DF5-330280C9D0E8}" type="slidenum">
              <a:rPr lang="en-US" smtClean="0"/>
              <a:pPr/>
              <a:t>‹#›</a:t>
            </a:fld>
            <a:endParaRPr lang="en-US" dirty="0"/>
          </a:p>
        </p:txBody>
      </p:sp>
      <p:sp>
        <p:nvSpPr>
          <p:cNvPr id="9" name="Date Placeholder 3">
            <a:extLst>
              <a:ext uri="{FF2B5EF4-FFF2-40B4-BE49-F238E27FC236}">
                <a16:creationId xmlns:a16="http://schemas.microsoft.com/office/drawing/2014/main" id="{C227B5A7-BF66-4C50-9DAD-A24070310B83}"/>
              </a:ext>
            </a:extLst>
          </p:cNvPr>
          <p:cNvSpPr>
            <a:spLocks noGrp="1"/>
          </p:cNvSpPr>
          <p:nvPr>
            <p:ph type="dt" sz="half" idx="2"/>
          </p:nvPr>
        </p:nvSpPr>
        <p:spPr>
          <a:xfrm>
            <a:off x="1328736" y="18458904"/>
            <a:ext cx="10372728" cy="1508760"/>
          </a:xfrm>
          <a:prstGeom prst="rect">
            <a:avLst/>
          </a:prstGeom>
        </p:spPr>
        <p:txBody>
          <a:bodyPr wrap="square" lIns="0" tIns="0" rIns="0" bIns="0" anchor="ctr" anchorCtr="0">
            <a:normAutofit/>
          </a:bodyPr>
          <a:lstStyle>
            <a:lvl1pPr>
              <a:defRPr sz="2700" cap="all" spc="600" baseline="0">
                <a:solidFill>
                  <a:schemeClr val="tx1">
                    <a:alpha val="55000"/>
                  </a:schemeClr>
                </a:solidFill>
              </a:defRPr>
            </a:lvl1pPr>
          </a:lstStyle>
          <a:p>
            <a:fld id="{8256C2ED-54A4-480D-B5C8-65C0D62359B9}" type="datetime2">
              <a:rPr lang="en-US" smtClean="0"/>
              <a:pPr/>
              <a:t>Thursday, June 9, 2022</a:t>
            </a:fld>
            <a:endParaRPr lang="en-US" dirty="0"/>
          </a:p>
        </p:txBody>
      </p:sp>
    </p:spTree>
    <p:extLst>
      <p:ext uri="{BB962C8B-B14F-4D97-AF65-F5344CB8AC3E}">
        <p14:creationId xmlns:p14="http://schemas.microsoft.com/office/powerpoint/2010/main" val="1478353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2B8D-DB20-44D1-84BC-F76685913380}"/>
              </a:ext>
            </a:extLst>
          </p:cNvPr>
          <p:cNvSpPr>
            <a:spLocks noGrp="1"/>
          </p:cNvSpPr>
          <p:nvPr>
            <p:ph type="title"/>
          </p:nvPr>
        </p:nvSpPr>
        <p:spPr>
          <a:xfrm>
            <a:off x="1344168" y="1344168"/>
            <a:ext cx="33933384" cy="10204704"/>
          </a:xfrm>
        </p:spPr>
        <p:txBody>
          <a:bodyPr anchor="b">
            <a:normAutofit/>
          </a:bodyPr>
          <a:lstStyle>
            <a:lvl1pPr>
              <a:defRPr sz="192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594C298-618E-4642-8F2B-8DD253ED5C06}"/>
              </a:ext>
            </a:extLst>
          </p:cNvPr>
          <p:cNvSpPr>
            <a:spLocks noGrp="1"/>
          </p:cNvSpPr>
          <p:nvPr>
            <p:ph type="body" idx="1"/>
          </p:nvPr>
        </p:nvSpPr>
        <p:spPr>
          <a:xfrm>
            <a:off x="1344168" y="13414248"/>
            <a:ext cx="33878520" cy="4443984"/>
          </a:xfrm>
        </p:spPr>
        <p:txBody>
          <a:bodyPr/>
          <a:lstStyle>
            <a:lvl1pPr marL="0" indent="0">
              <a:lnSpc>
                <a:spcPct val="120000"/>
              </a:lnSpc>
              <a:buNone/>
              <a:defRPr sz="7200">
                <a:solidFill>
                  <a:schemeClr val="tx2">
                    <a:alpha val="55000"/>
                  </a:schemeClr>
                </a:solidFill>
              </a:defRPr>
            </a:lvl1pPr>
            <a:lvl2pPr marL="1371600" indent="0">
              <a:buNone/>
              <a:defRPr sz="6000">
                <a:solidFill>
                  <a:schemeClr val="tx1">
                    <a:tint val="75000"/>
                  </a:schemeClr>
                </a:solidFill>
              </a:defRPr>
            </a:lvl2pPr>
            <a:lvl3pPr marL="2743200" indent="0">
              <a:buNone/>
              <a:defRPr sz="5400">
                <a:solidFill>
                  <a:schemeClr val="tx1">
                    <a:tint val="75000"/>
                  </a:schemeClr>
                </a:solidFill>
              </a:defRPr>
            </a:lvl3pPr>
            <a:lvl4pPr marL="4114800" indent="0">
              <a:buNone/>
              <a:defRPr sz="4800">
                <a:solidFill>
                  <a:schemeClr val="tx1">
                    <a:tint val="75000"/>
                  </a:schemeClr>
                </a:solidFill>
              </a:defRPr>
            </a:lvl4pPr>
            <a:lvl5pPr marL="5486400" indent="0">
              <a:buNone/>
              <a:defRPr sz="4800">
                <a:solidFill>
                  <a:schemeClr val="tx1">
                    <a:tint val="75000"/>
                  </a:schemeClr>
                </a:solidFill>
              </a:defRPr>
            </a:lvl5pPr>
            <a:lvl6pPr marL="6858000" indent="0">
              <a:buNone/>
              <a:defRPr sz="4800">
                <a:solidFill>
                  <a:schemeClr val="tx1">
                    <a:tint val="75000"/>
                  </a:schemeClr>
                </a:solidFill>
              </a:defRPr>
            </a:lvl6pPr>
            <a:lvl7pPr marL="8229600" indent="0">
              <a:buNone/>
              <a:defRPr sz="4800">
                <a:solidFill>
                  <a:schemeClr val="tx1">
                    <a:tint val="75000"/>
                  </a:schemeClr>
                </a:solidFill>
              </a:defRPr>
            </a:lvl7pPr>
            <a:lvl8pPr marL="9601200" indent="0">
              <a:buNone/>
              <a:defRPr sz="4800">
                <a:solidFill>
                  <a:schemeClr val="tx1">
                    <a:tint val="75000"/>
                  </a:schemeClr>
                </a:solidFill>
              </a:defRPr>
            </a:lvl8pPr>
            <a:lvl9pPr marL="10972800" indent="0">
              <a:buNone/>
              <a:defRPr sz="48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B3ECD5-2EEA-457B-9C93-36F8AF368EC7}"/>
              </a:ext>
            </a:extLst>
          </p:cNvPr>
          <p:cNvSpPr>
            <a:spLocks noGrp="1"/>
          </p:cNvSpPr>
          <p:nvPr>
            <p:ph type="dt" sz="half" idx="10"/>
          </p:nvPr>
        </p:nvSpPr>
        <p:spPr>
          <a:xfrm>
            <a:off x="1316736" y="18461736"/>
            <a:ext cx="10369296" cy="1508760"/>
          </a:xfrm>
          <a:prstGeom prst="rect">
            <a:avLst/>
          </a:prstGeom>
        </p:spPr>
        <p:txBody>
          <a:bodyPr/>
          <a:lstStyle/>
          <a:p>
            <a:fld id="{10EDCA73-0A86-4195-A787-75037827079D}" type="datetime2">
              <a:rPr lang="en-US" smtClean="0"/>
              <a:t>Thursday, June 9, 2022</a:t>
            </a:fld>
            <a:endParaRPr lang="en-US"/>
          </a:p>
        </p:txBody>
      </p:sp>
      <p:sp>
        <p:nvSpPr>
          <p:cNvPr id="5" name="Footer Placeholder 4">
            <a:extLst>
              <a:ext uri="{FF2B5EF4-FFF2-40B4-BE49-F238E27FC236}">
                <a16:creationId xmlns:a16="http://schemas.microsoft.com/office/drawing/2014/main" id="{D79A15D4-F172-4025-9290-C8F5D419720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3926CD73-9984-4E1D-BD74-37115C1F4C57}"/>
              </a:ext>
            </a:extLst>
          </p:cNvPr>
          <p:cNvSpPr>
            <a:spLocks noGrp="1"/>
          </p:cNvSpPr>
          <p:nvPr>
            <p:ph type="sldNum" sz="quarter" idx="12"/>
          </p:nvPr>
        </p:nvSpPr>
        <p:spPr/>
        <p:txBody>
          <a:bodyPr rIns="219456"/>
          <a:lstStyle/>
          <a:p>
            <a:fld id="{0D309695-DEC3-40DA-9DF5-330280C9D0E8}" type="slidenum">
              <a:rPr lang="en-US" smtClean="0"/>
              <a:t>‹#›</a:t>
            </a:fld>
            <a:endParaRPr lang="en-US"/>
          </a:p>
        </p:txBody>
      </p:sp>
      <p:cxnSp>
        <p:nvCxnSpPr>
          <p:cNvPr id="8" name="Straight Connector 7">
            <a:extLst>
              <a:ext uri="{FF2B5EF4-FFF2-40B4-BE49-F238E27FC236}">
                <a16:creationId xmlns:a16="http://schemas.microsoft.com/office/drawing/2014/main" id="{E99FAD47-5E44-4EE5-A422-A77593F8F3A3}"/>
              </a:ext>
            </a:extLst>
          </p:cNvPr>
          <p:cNvCxnSpPr>
            <a:cxnSpLocks/>
          </p:cNvCxnSpPr>
          <p:nvPr/>
        </p:nvCxnSpPr>
        <p:spPr>
          <a:xfrm>
            <a:off x="1348200" y="12366000"/>
            <a:ext cx="338796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3981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74E41-AB27-418C-AA9E-8F863DDE362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8B9E10A-E18D-4122-A71B-0A22F695E076}"/>
              </a:ext>
            </a:extLst>
          </p:cNvPr>
          <p:cNvSpPr>
            <a:spLocks noGrp="1"/>
          </p:cNvSpPr>
          <p:nvPr>
            <p:ph sz="half" idx="1"/>
          </p:nvPr>
        </p:nvSpPr>
        <p:spPr>
          <a:xfrm>
            <a:off x="1344168" y="5205600"/>
            <a:ext cx="16294608" cy="12644250"/>
          </a:xfrm>
        </p:spPr>
        <p:txBody>
          <a:bodyPr/>
          <a:lstStyle>
            <a:lvl1pPr marL="1350000">
              <a:defRPr/>
            </a:lvl1pPr>
            <a:lvl2pPr marL="2700000">
              <a:defRPr/>
            </a:lvl2pPr>
            <a:lvl3pPr marL="4050000">
              <a:defRPr/>
            </a:lvl3pPr>
            <a:lvl4pPr marL="5400000">
              <a:defRPr/>
            </a:lvl4pPr>
            <a:lvl5pPr marL="675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0CB980D-2720-431B-88C8-4D837023BBFF}"/>
              </a:ext>
            </a:extLst>
          </p:cNvPr>
          <p:cNvSpPr>
            <a:spLocks noGrp="1"/>
          </p:cNvSpPr>
          <p:nvPr>
            <p:ph sz="half" idx="2"/>
          </p:nvPr>
        </p:nvSpPr>
        <p:spPr>
          <a:xfrm>
            <a:off x="18928080" y="5205600"/>
            <a:ext cx="16294608" cy="12644250"/>
          </a:xfrm>
        </p:spPr>
        <p:txBody>
          <a:bodyPr/>
          <a:lstStyle>
            <a:lvl2pPr marL="2700000">
              <a:defRPr/>
            </a:lvl2pPr>
            <a:lvl3pPr marL="4050000">
              <a:defRPr/>
            </a:lvl3pPr>
            <a:lvl4pPr marL="5400000">
              <a:defRPr/>
            </a:lvl4pPr>
            <a:lvl5pPr marL="729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E8EB211-F6F7-4C53-B25F-F1EBF7A8BF4E}"/>
              </a:ext>
            </a:extLst>
          </p:cNvPr>
          <p:cNvSpPr>
            <a:spLocks noGrp="1"/>
          </p:cNvSpPr>
          <p:nvPr>
            <p:ph type="dt" sz="half" idx="10"/>
          </p:nvPr>
        </p:nvSpPr>
        <p:spPr>
          <a:xfrm>
            <a:off x="1316736" y="18461736"/>
            <a:ext cx="10369296" cy="1508760"/>
          </a:xfrm>
          <a:prstGeom prst="rect">
            <a:avLst/>
          </a:prstGeom>
        </p:spPr>
        <p:txBody>
          <a:bodyPr/>
          <a:lstStyle/>
          <a:p>
            <a:fld id="{83C75374-B296-498E-A935-80631EA9020D}" type="datetime2">
              <a:rPr lang="en-US" smtClean="0"/>
              <a:t>Thursday, June 9, 2022</a:t>
            </a:fld>
            <a:endParaRPr lang="en-US"/>
          </a:p>
        </p:txBody>
      </p:sp>
      <p:sp>
        <p:nvSpPr>
          <p:cNvPr id="6" name="Footer Placeholder 5">
            <a:extLst>
              <a:ext uri="{FF2B5EF4-FFF2-40B4-BE49-F238E27FC236}">
                <a16:creationId xmlns:a16="http://schemas.microsoft.com/office/drawing/2014/main" id="{D0AA830D-482E-415E-B855-D561B94BDC2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2D7FB2AC-9F49-4D35-8C5E-ECECC6B13134}"/>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1522232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25D59-DC0A-4295-8714-902B54B983AF}"/>
              </a:ext>
            </a:extLst>
          </p:cNvPr>
          <p:cNvSpPr>
            <a:spLocks noGrp="1"/>
          </p:cNvSpPr>
          <p:nvPr>
            <p:ph type="title"/>
          </p:nvPr>
        </p:nvSpPr>
        <p:spPr>
          <a:xfrm>
            <a:off x="1344168" y="1166400"/>
            <a:ext cx="33933384" cy="342360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67A33E2-E7AE-4E37-9DF1-69697E45D2A7}"/>
              </a:ext>
            </a:extLst>
          </p:cNvPr>
          <p:cNvSpPr>
            <a:spLocks noGrp="1"/>
          </p:cNvSpPr>
          <p:nvPr>
            <p:ph type="body" idx="1"/>
          </p:nvPr>
        </p:nvSpPr>
        <p:spPr>
          <a:xfrm>
            <a:off x="1344168" y="5324856"/>
            <a:ext cx="16294608" cy="1837944"/>
          </a:xfrm>
        </p:spPr>
        <p:txBody>
          <a:bodyPr anchor="t">
            <a:normAutofit/>
          </a:bodyPr>
          <a:lstStyle>
            <a:lvl1pPr marL="0" indent="0">
              <a:lnSpc>
                <a:spcPct val="100000"/>
              </a:lnSpc>
              <a:buNone/>
              <a:defRPr sz="6000" b="0" i="1">
                <a:latin typeface="+mj-lt"/>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4" name="Content Placeholder 3">
            <a:extLst>
              <a:ext uri="{FF2B5EF4-FFF2-40B4-BE49-F238E27FC236}">
                <a16:creationId xmlns:a16="http://schemas.microsoft.com/office/drawing/2014/main" id="{7A2E79D5-E651-4B82-AFAA-DE6E16AC3EB8}"/>
              </a:ext>
            </a:extLst>
          </p:cNvPr>
          <p:cNvSpPr>
            <a:spLocks noGrp="1"/>
          </p:cNvSpPr>
          <p:nvPr>
            <p:ph sz="half" idx="2"/>
          </p:nvPr>
        </p:nvSpPr>
        <p:spPr>
          <a:xfrm>
            <a:off x="1344168" y="8257032"/>
            <a:ext cx="16294608" cy="960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1A91196-F771-42C3-A726-A4ECF561FFF3}"/>
              </a:ext>
            </a:extLst>
          </p:cNvPr>
          <p:cNvSpPr>
            <a:spLocks noGrp="1"/>
          </p:cNvSpPr>
          <p:nvPr>
            <p:ph type="body" sz="quarter" idx="3"/>
          </p:nvPr>
        </p:nvSpPr>
        <p:spPr>
          <a:xfrm>
            <a:off x="18928080" y="5324856"/>
            <a:ext cx="16294608" cy="1837944"/>
          </a:xfrm>
        </p:spPr>
        <p:txBody>
          <a:bodyPr anchor="t">
            <a:normAutofit/>
          </a:bodyPr>
          <a:lstStyle>
            <a:lvl1pPr marL="0" indent="0">
              <a:lnSpc>
                <a:spcPct val="100000"/>
              </a:lnSpc>
              <a:buNone/>
              <a:defRPr sz="6000" b="0" i="1">
                <a:latin typeface="+mj-lt"/>
              </a:defRPr>
            </a:lvl1pPr>
            <a:lvl2pPr marL="1371600" indent="0">
              <a:buNone/>
              <a:defRPr sz="6000" b="1"/>
            </a:lvl2pPr>
            <a:lvl3pPr marL="2743200" indent="0">
              <a:buNone/>
              <a:defRPr sz="5400" b="1"/>
            </a:lvl3pPr>
            <a:lvl4pPr marL="4114800" indent="0">
              <a:buNone/>
              <a:defRPr sz="4800" b="1"/>
            </a:lvl4pPr>
            <a:lvl5pPr marL="5486400" indent="0">
              <a:buNone/>
              <a:defRPr sz="4800" b="1"/>
            </a:lvl5pPr>
            <a:lvl6pPr marL="6858000" indent="0">
              <a:buNone/>
              <a:defRPr sz="4800" b="1"/>
            </a:lvl6pPr>
            <a:lvl7pPr marL="8229600" indent="0">
              <a:buNone/>
              <a:defRPr sz="4800" b="1"/>
            </a:lvl7pPr>
            <a:lvl8pPr marL="9601200" indent="0">
              <a:buNone/>
              <a:defRPr sz="4800" b="1"/>
            </a:lvl8pPr>
            <a:lvl9pPr marL="10972800" indent="0">
              <a:buNone/>
              <a:defRPr sz="4800" b="1"/>
            </a:lvl9pPr>
          </a:lstStyle>
          <a:p>
            <a:pPr lvl="0"/>
            <a:r>
              <a:rPr lang="en-US"/>
              <a:t>Click to edit Master text styles</a:t>
            </a:r>
          </a:p>
        </p:txBody>
      </p:sp>
      <p:sp>
        <p:nvSpPr>
          <p:cNvPr id="6" name="Content Placeholder 5">
            <a:extLst>
              <a:ext uri="{FF2B5EF4-FFF2-40B4-BE49-F238E27FC236}">
                <a16:creationId xmlns:a16="http://schemas.microsoft.com/office/drawing/2014/main" id="{A776BA18-D373-4B5F-B812-5D5E4C2378E7}"/>
              </a:ext>
            </a:extLst>
          </p:cNvPr>
          <p:cNvSpPr>
            <a:spLocks noGrp="1"/>
          </p:cNvSpPr>
          <p:nvPr>
            <p:ph sz="quarter" idx="4"/>
          </p:nvPr>
        </p:nvSpPr>
        <p:spPr>
          <a:xfrm>
            <a:off x="18928080" y="8257032"/>
            <a:ext cx="16294608" cy="960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F395D0EB-9F99-4C95-ADA6-AC6B493CCA9D}"/>
              </a:ext>
            </a:extLst>
          </p:cNvPr>
          <p:cNvSpPr>
            <a:spLocks noGrp="1"/>
          </p:cNvSpPr>
          <p:nvPr>
            <p:ph type="dt" sz="half" idx="10"/>
          </p:nvPr>
        </p:nvSpPr>
        <p:spPr>
          <a:xfrm>
            <a:off x="1316736" y="18461736"/>
            <a:ext cx="10369296" cy="1508760"/>
          </a:xfrm>
          <a:prstGeom prst="rect">
            <a:avLst/>
          </a:prstGeom>
        </p:spPr>
        <p:txBody>
          <a:bodyPr/>
          <a:lstStyle/>
          <a:p>
            <a:fld id="{B098B728-214A-4ABC-8432-5B3A5A66A987}" type="datetime2">
              <a:rPr lang="en-US" smtClean="0"/>
              <a:t>Thursday, June 9, 2022</a:t>
            </a:fld>
            <a:endParaRPr lang="en-US" dirty="0"/>
          </a:p>
        </p:txBody>
      </p:sp>
      <p:sp>
        <p:nvSpPr>
          <p:cNvPr id="8" name="Footer Placeholder 7">
            <a:extLst>
              <a:ext uri="{FF2B5EF4-FFF2-40B4-BE49-F238E27FC236}">
                <a16:creationId xmlns:a16="http://schemas.microsoft.com/office/drawing/2014/main" id="{27EB69A9-1E48-4683-8873-D888C39E6EEE}"/>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F57E419C-3010-4562-BA4B-ECBC2DBE629E}"/>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663194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58066-A255-4886-A4B0-2AC829A768F3}"/>
              </a:ext>
            </a:extLst>
          </p:cNvPr>
          <p:cNvSpPr>
            <a:spLocks noGrp="1"/>
          </p:cNvSpPr>
          <p:nvPr>
            <p:ph type="title"/>
          </p:nvPr>
        </p:nvSpPr>
        <p:spPr>
          <a:xfrm>
            <a:off x="1344168" y="1166400"/>
            <a:ext cx="33933384" cy="16678656"/>
          </a:xfrm>
        </p:spPr>
        <p:txBody>
          <a:bodyPr wrap="square"/>
          <a:lstStyle/>
          <a:p>
            <a:r>
              <a:rPr lang="en-US"/>
              <a:t>Click to edit Master title style</a:t>
            </a:r>
            <a:endParaRPr lang="en-US" dirty="0"/>
          </a:p>
        </p:txBody>
      </p:sp>
      <p:sp>
        <p:nvSpPr>
          <p:cNvPr id="3" name="Date Placeholder 2">
            <a:extLst>
              <a:ext uri="{FF2B5EF4-FFF2-40B4-BE49-F238E27FC236}">
                <a16:creationId xmlns:a16="http://schemas.microsoft.com/office/drawing/2014/main" id="{2068D80A-6560-46E3-AF30-9CEC54EA747C}"/>
              </a:ext>
            </a:extLst>
          </p:cNvPr>
          <p:cNvSpPr>
            <a:spLocks noGrp="1"/>
          </p:cNvSpPr>
          <p:nvPr>
            <p:ph type="dt" sz="half" idx="10"/>
          </p:nvPr>
        </p:nvSpPr>
        <p:spPr>
          <a:xfrm>
            <a:off x="1316736" y="18461736"/>
            <a:ext cx="10369296" cy="1508760"/>
          </a:xfrm>
          <a:prstGeom prst="rect">
            <a:avLst/>
          </a:prstGeom>
        </p:spPr>
        <p:txBody>
          <a:bodyPr/>
          <a:lstStyle/>
          <a:p>
            <a:fld id="{015F02D0-6806-43AF-9888-2359BF40C204}" type="datetime2">
              <a:rPr lang="en-US" smtClean="0"/>
              <a:t>Thursday, June 9, 2022</a:t>
            </a:fld>
            <a:endParaRPr lang="en-US"/>
          </a:p>
        </p:txBody>
      </p:sp>
      <p:sp>
        <p:nvSpPr>
          <p:cNvPr id="4" name="Footer Placeholder 3">
            <a:extLst>
              <a:ext uri="{FF2B5EF4-FFF2-40B4-BE49-F238E27FC236}">
                <a16:creationId xmlns:a16="http://schemas.microsoft.com/office/drawing/2014/main" id="{4AB673C2-FB1E-46F5-8CFB-93B9DB807075}"/>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91E2120-410F-4382-81AB-37F161F72150}"/>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1497326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802222-E41B-48E7-BF06-5C5509D621C0}"/>
              </a:ext>
            </a:extLst>
          </p:cNvPr>
          <p:cNvSpPr>
            <a:spLocks noGrp="1"/>
          </p:cNvSpPr>
          <p:nvPr>
            <p:ph type="dt" sz="half" idx="10"/>
          </p:nvPr>
        </p:nvSpPr>
        <p:spPr>
          <a:xfrm>
            <a:off x="1316736" y="18461736"/>
            <a:ext cx="10369296" cy="1508760"/>
          </a:xfrm>
          <a:prstGeom prst="rect">
            <a:avLst/>
          </a:prstGeom>
        </p:spPr>
        <p:txBody>
          <a:bodyPr/>
          <a:lstStyle/>
          <a:p>
            <a:fld id="{8EE14D2D-B1AF-4197-82D6-FC1F8BD05681}" type="datetime2">
              <a:rPr lang="en-US" smtClean="0"/>
              <a:t>Thursday, June 9, 2022</a:t>
            </a:fld>
            <a:endParaRPr lang="en-US"/>
          </a:p>
        </p:txBody>
      </p:sp>
      <p:sp>
        <p:nvSpPr>
          <p:cNvPr id="3" name="Footer Placeholder 2">
            <a:extLst>
              <a:ext uri="{FF2B5EF4-FFF2-40B4-BE49-F238E27FC236}">
                <a16:creationId xmlns:a16="http://schemas.microsoft.com/office/drawing/2014/main" id="{17A636E3-B721-46E8-882F-C123530F0FE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C4FC1178-3E0E-449A-B799-009C04C069AF}"/>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1553329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23392-4FF4-4922-A14E-8AA23A9BDD70}"/>
              </a:ext>
            </a:extLst>
          </p:cNvPr>
          <p:cNvSpPr>
            <a:spLocks noGrp="1"/>
          </p:cNvSpPr>
          <p:nvPr>
            <p:ph type="title"/>
          </p:nvPr>
        </p:nvSpPr>
        <p:spPr>
          <a:xfrm>
            <a:off x="1344168" y="1166400"/>
            <a:ext cx="10341864" cy="3209544"/>
          </a:xfrm>
        </p:spPr>
        <p:txBody>
          <a:bodyPr wrap="square" anchor="t">
            <a:normAutofit/>
          </a:bodyPr>
          <a:lstStyle>
            <a:lvl1pPr>
              <a:defRPr sz="8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04FB38E-5055-4C9B-9A3B-A7B3A4887944}"/>
              </a:ext>
            </a:extLst>
          </p:cNvPr>
          <p:cNvSpPr>
            <a:spLocks noGrp="1"/>
          </p:cNvSpPr>
          <p:nvPr>
            <p:ph idx="1"/>
          </p:nvPr>
        </p:nvSpPr>
        <p:spPr>
          <a:xfrm>
            <a:off x="13112496" y="1179576"/>
            <a:ext cx="22137624" cy="16678656"/>
          </a:xfrm>
        </p:spPr>
        <p:txBody>
          <a:bodyPr/>
          <a:lstStyle>
            <a:lvl1pPr>
              <a:defRPr sz="5400"/>
            </a:lvl1pPr>
            <a:lvl2pPr>
              <a:defRPr sz="5400"/>
            </a:lvl2pPr>
            <a:lvl3pPr>
              <a:defRPr sz="5400"/>
            </a:lvl3pPr>
            <a:lvl4pPr>
              <a:defRPr sz="5400"/>
            </a:lvl4pPr>
            <a:lvl5pPr>
              <a:defRPr sz="5400"/>
            </a:lvl5pPr>
            <a:lvl6pPr>
              <a:defRPr sz="6000"/>
            </a:lvl6pPr>
            <a:lvl7pPr>
              <a:defRPr sz="6000"/>
            </a:lvl7pPr>
            <a:lvl8pPr>
              <a:defRPr sz="6000"/>
            </a:lvl8pPr>
            <a:lvl9pPr>
              <a:defRPr sz="6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9E2EC2DB-2ED3-408C-BFF2-F413C9D8F91E}"/>
              </a:ext>
            </a:extLst>
          </p:cNvPr>
          <p:cNvSpPr>
            <a:spLocks noGrp="1"/>
          </p:cNvSpPr>
          <p:nvPr>
            <p:ph type="body" sz="half" idx="2"/>
          </p:nvPr>
        </p:nvSpPr>
        <p:spPr>
          <a:xfrm>
            <a:off x="1344168" y="5200650"/>
            <a:ext cx="10341864" cy="12657582"/>
          </a:xfrm>
        </p:spPr>
        <p:txBody>
          <a:bodyPr>
            <a:normAutofit/>
          </a:bodyPr>
          <a:lstStyle>
            <a:lvl1pPr marL="0" indent="0">
              <a:buNone/>
              <a:defRPr sz="54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a:extLst>
              <a:ext uri="{FF2B5EF4-FFF2-40B4-BE49-F238E27FC236}">
                <a16:creationId xmlns:a16="http://schemas.microsoft.com/office/drawing/2014/main" id="{61374FDF-3000-4B2C-AC88-8CE34D680596}"/>
              </a:ext>
            </a:extLst>
          </p:cNvPr>
          <p:cNvSpPr>
            <a:spLocks noGrp="1"/>
          </p:cNvSpPr>
          <p:nvPr>
            <p:ph type="dt" sz="half" idx="10"/>
          </p:nvPr>
        </p:nvSpPr>
        <p:spPr>
          <a:xfrm>
            <a:off x="1316736" y="18461736"/>
            <a:ext cx="10369296" cy="1508760"/>
          </a:xfrm>
          <a:prstGeom prst="rect">
            <a:avLst/>
          </a:prstGeom>
        </p:spPr>
        <p:txBody>
          <a:bodyPr/>
          <a:lstStyle/>
          <a:p>
            <a:fld id="{98771CEB-9838-4245-91B8-EFBAFE2D8B44}" type="datetime2">
              <a:rPr lang="en-US" smtClean="0"/>
              <a:t>Thursday, June 9, 2022</a:t>
            </a:fld>
            <a:endParaRPr lang="en-US"/>
          </a:p>
        </p:txBody>
      </p:sp>
      <p:sp>
        <p:nvSpPr>
          <p:cNvPr id="6" name="Footer Placeholder 5">
            <a:extLst>
              <a:ext uri="{FF2B5EF4-FFF2-40B4-BE49-F238E27FC236}">
                <a16:creationId xmlns:a16="http://schemas.microsoft.com/office/drawing/2014/main" id="{0DA0B7F4-5B8C-49BD-9BDA-FCBD13E24227}"/>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502BC00-0803-4A53-8657-91CE0DB80E54}"/>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40645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C2A98-C272-40D9-B75A-77A3D58678E0}"/>
              </a:ext>
            </a:extLst>
          </p:cNvPr>
          <p:cNvSpPr>
            <a:spLocks noGrp="1"/>
          </p:cNvSpPr>
          <p:nvPr>
            <p:ph type="title"/>
          </p:nvPr>
        </p:nvSpPr>
        <p:spPr>
          <a:xfrm>
            <a:off x="1344168" y="1166400"/>
            <a:ext cx="10341864" cy="3209544"/>
          </a:xfrm>
        </p:spPr>
        <p:txBody>
          <a:bodyPr wrap="square" anchor="t">
            <a:normAutofit/>
          </a:bodyPr>
          <a:lstStyle>
            <a:lvl1pPr>
              <a:defRPr sz="8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AD50DAC-9AC3-4A9A-91B7-6C95E4362561}"/>
              </a:ext>
            </a:extLst>
          </p:cNvPr>
          <p:cNvSpPr>
            <a:spLocks noGrp="1"/>
          </p:cNvSpPr>
          <p:nvPr>
            <p:ph type="pic" idx="1"/>
          </p:nvPr>
        </p:nvSpPr>
        <p:spPr>
          <a:xfrm>
            <a:off x="13112496" y="1323974"/>
            <a:ext cx="22119336" cy="16534257"/>
          </a:xfrm>
        </p:spPr>
        <p:txBody>
          <a:bodyPr/>
          <a:lstStyle>
            <a:lvl1pPr marL="0" indent="0">
              <a:buNone/>
              <a:defRPr sz="9600"/>
            </a:lvl1pPr>
            <a:lvl2pPr marL="1371600" indent="0">
              <a:buNone/>
              <a:defRPr sz="8400"/>
            </a:lvl2pPr>
            <a:lvl3pPr marL="2743200" indent="0">
              <a:buNone/>
              <a:defRPr sz="7200"/>
            </a:lvl3pPr>
            <a:lvl4pPr marL="4114800" indent="0">
              <a:buNone/>
              <a:defRPr sz="6000"/>
            </a:lvl4pPr>
            <a:lvl5pPr marL="5486400" indent="0">
              <a:buNone/>
              <a:defRPr sz="6000"/>
            </a:lvl5pPr>
            <a:lvl6pPr marL="6858000" indent="0">
              <a:buNone/>
              <a:defRPr sz="6000"/>
            </a:lvl6pPr>
            <a:lvl7pPr marL="8229600" indent="0">
              <a:buNone/>
              <a:defRPr sz="6000"/>
            </a:lvl7pPr>
            <a:lvl8pPr marL="9601200" indent="0">
              <a:buNone/>
              <a:defRPr sz="6000"/>
            </a:lvl8pPr>
            <a:lvl9pPr marL="10972800" indent="0">
              <a:buNone/>
              <a:defRPr sz="6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3721B04-C243-49A9-B5D3-483379290943}"/>
              </a:ext>
            </a:extLst>
          </p:cNvPr>
          <p:cNvSpPr>
            <a:spLocks noGrp="1"/>
          </p:cNvSpPr>
          <p:nvPr>
            <p:ph type="body" sz="half" idx="2"/>
          </p:nvPr>
        </p:nvSpPr>
        <p:spPr>
          <a:xfrm>
            <a:off x="1344168" y="5205600"/>
            <a:ext cx="10341864" cy="12644250"/>
          </a:xfrm>
        </p:spPr>
        <p:txBody>
          <a:bodyPr>
            <a:normAutofit/>
          </a:bodyPr>
          <a:lstStyle>
            <a:lvl1pPr marL="0" indent="0">
              <a:buNone/>
              <a:defRPr sz="54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a:extLst>
              <a:ext uri="{FF2B5EF4-FFF2-40B4-BE49-F238E27FC236}">
                <a16:creationId xmlns:a16="http://schemas.microsoft.com/office/drawing/2014/main" id="{838E949C-DD35-44F6-B45A-35134D7E1299}"/>
              </a:ext>
            </a:extLst>
          </p:cNvPr>
          <p:cNvSpPr>
            <a:spLocks noGrp="1"/>
          </p:cNvSpPr>
          <p:nvPr>
            <p:ph type="dt" sz="half" idx="10"/>
          </p:nvPr>
        </p:nvSpPr>
        <p:spPr>
          <a:xfrm>
            <a:off x="1316736" y="18461736"/>
            <a:ext cx="10369296" cy="1508760"/>
          </a:xfrm>
          <a:prstGeom prst="rect">
            <a:avLst/>
          </a:prstGeom>
        </p:spPr>
        <p:txBody>
          <a:bodyPr/>
          <a:lstStyle/>
          <a:p>
            <a:fld id="{51D3F6BF-A585-41F8-88DF-7E5D069F892A}" type="datetime2">
              <a:rPr lang="en-US" smtClean="0"/>
              <a:t>Thursday, June 9, 2022</a:t>
            </a:fld>
            <a:endParaRPr lang="en-US"/>
          </a:p>
        </p:txBody>
      </p:sp>
      <p:sp>
        <p:nvSpPr>
          <p:cNvPr id="6" name="Footer Placeholder 5">
            <a:extLst>
              <a:ext uri="{FF2B5EF4-FFF2-40B4-BE49-F238E27FC236}">
                <a16:creationId xmlns:a16="http://schemas.microsoft.com/office/drawing/2014/main" id="{6BC70102-4B8E-4FEC-9BB7-97FDC1EABF8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086693AF-08A9-4388-A9B8-174D53955998}"/>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3376262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DDBCE8-F60C-4E3A-83C0-BDE8DD2DE1FD}"/>
              </a:ext>
            </a:extLst>
          </p:cNvPr>
          <p:cNvSpPr>
            <a:spLocks noGrp="1"/>
          </p:cNvSpPr>
          <p:nvPr>
            <p:ph type="title"/>
          </p:nvPr>
        </p:nvSpPr>
        <p:spPr>
          <a:xfrm>
            <a:off x="1344168" y="1166400"/>
            <a:ext cx="33905952" cy="3423600"/>
          </a:xfrm>
          <a:prstGeom prst="rect">
            <a:avLst/>
          </a:prstGeom>
        </p:spPr>
        <p:txBody>
          <a:bodyPr lIns="109728" tIns="109728" rIns="109728" bIns="91440" anchor="t"/>
          <a:lstStyle/>
          <a:p>
            <a:r>
              <a:rPr lang="en-US"/>
              <a:t>Click to edit Master title style</a:t>
            </a:r>
            <a:endParaRPr lang="en-US" dirty="0"/>
          </a:p>
        </p:txBody>
      </p:sp>
      <p:sp>
        <p:nvSpPr>
          <p:cNvPr id="3" name="Text Placeholder 2">
            <a:extLst>
              <a:ext uri="{FF2B5EF4-FFF2-40B4-BE49-F238E27FC236}">
                <a16:creationId xmlns:a16="http://schemas.microsoft.com/office/drawing/2014/main" id="{F4BBC57F-72F2-48BC-B1EE-1F2C6155D72E}"/>
              </a:ext>
            </a:extLst>
          </p:cNvPr>
          <p:cNvSpPr>
            <a:spLocks noGrp="1"/>
          </p:cNvSpPr>
          <p:nvPr>
            <p:ph type="body" idx="1"/>
          </p:nvPr>
        </p:nvSpPr>
        <p:spPr>
          <a:xfrm>
            <a:off x="1344168" y="5200652"/>
            <a:ext cx="33879600" cy="11349039"/>
          </a:xfrm>
          <a:prstGeom prst="rect">
            <a:avLst/>
          </a:prstGeom>
        </p:spPr>
        <p:txBody>
          <a:bodyPr lIns="109728" tIns="109728" rIns="109728"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30FBC45-A4BC-4EE5-82B1-8BC79122559A}"/>
              </a:ext>
            </a:extLst>
          </p:cNvPr>
          <p:cNvSpPr>
            <a:spLocks noGrp="1"/>
          </p:cNvSpPr>
          <p:nvPr>
            <p:ph type="ftr" sz="quarter" idx="3"/>
          </p:nvPr>
        </p:nvSpPr>
        <p:spPr>
          <a:xfrm>
            <a:off x="13112496" y="18461736"/>
            <a:ext cx="16191168" cy="1508760"/>
          </a:xfrm>
          <a:prstGeom prst="rect">
            <a:avLst/>
          </a:prstGeom>
        </p:spPr>
        <p:txBody>
          <a:bodyPr lIns="109728" tIns="109728" rIns="109728" bIns="91440" anchor="ctr"/>
          <a:lstStyle>
            <a:lvl1pPr algn="l">
              <a:defRPr sz="2700" cap="none" spc="120" baseline="0">
                <a:solidFill>
                  <a:schemeClr val="tx2">
                    <a:alpha val="55000"/>
                  </a:schemeClr>
                </a:solidFill>
              </a:defRPr>
            </a:lvl1pPr>
          </a:lstStyle>
          <a:p>
            <a:r>
              <a:rPr lang="en-US" spc="600" dirty="0"/>
              <a:t>Sample Footer Text</a:t>
            </a:r>
          </a:p>
        </p:txBody>
      </p:sp>
      <p:sp>
        <p:nvSpPr>
          <p:cNvPr id="6" name="Slide Number Placeholder 5">
            <a:extLst>
              <a:ext uri="{FF2B5EF4-FFF2-40B4-BE49-F238E27FC236}">
                <a16:creationId xmlns:a16="http://schemas.microsoft.com/office/drawing/2014/main" id="{725E1300-1995-409E-B058-59180872B694}"/>
              </a:ext>
            </a:extLst>
          </p:cNvPr>
          <p:cNvSpPr>
            <a:spLocks noGrp="1"/>
          </p:cNvSpPr>
          <p:nvPr>
            <p:ph type="sldNum" sz="quarter" idx="4"/>
          </p:nvPr>
        </p:nvSpPr>
        <p:spPr>
          <a:xfrm>
            <a:off x="30714696" y="18461736"/>
            <a:ext cx="4532568" cy="1508760"/>
          </a:xfrm>
          <a:prstGeom prst="rect">
            <a:avLst/>
          </a:prstGeom>
        </p:spPr>
        <p:txBody>
          <a:bodyPr lIns="109728" tIns="109728" rIns="109728" bIns="91440" anchor="ctr"/>
          <a:lstStyle>
            <a:lvl1pPr algn="r">
              <a:defRPr sz="2700">
                <a:solidFill>
                  <a:schemeClr val="tx2">
                    <a:alpha val="55000"/>
                  </a:schemeClr>
                </a:solidFill>
              </a:defRPr>
            </a:lvl1pPr>
          </a:lstStyle>
          <a:p>
            <a:fld id="{0D309695-DEC3-40DA-9DF5-330280C9D0E8}" type="slidenum">
              <a:rPr lang="en-US" smtClean="0"/>
              <a:pPr/>
              <a:t>‹#›</a:t>
            </a:fld>
            <a:endParaRPr lang="en-US" dirty="0"/>
          </a:p>
        </p:txBody>
      </p:sp>
      <p:sp>
        <p:nvSpPr>
          <p:cNvPr id="10" name="Date Placeholder 3">
            <a:extLst>
              <a:ext uri="{FF2B5EF4-FFF2-40B4-BE49-F238E27FC236}">
                <a16:creationId xmlns:a16="http://schemas.microsoft.com/office/drawing/2014/main" id="{639030E9-7F3B-403F-96B2-7C2C627C30A0}"/>
              </a:ext>
            </a:extLst>
          </p:cNvPr>
          <p:cNvSpPr>
            <a:spLocks noGrp="1"/>
          </p:cNvSpPr>
          <p:nvPr>
            <p:ph type="dt" sz="half" idx="2"/>
          </p:nvPr>
        </p:nvSpPr>
        <p:spPr>
          <a:xfrm>
            <a:off x="1328736" y="18458904"/>
            <a:ext cx="10372728" cy="1508760"/>
          </a:xfrm>
          <a:prstGeom prst="rect">
            <a:avLst/>
          </a:prstGeom>
        </p:spPr>
        <p:txBody>
          <a:bodyPr lIns="109728" tIns="109728" rIns="109728" bIns="91440" anchor="ctr"/>
          <a:lstStyle>
            <a:lvl1pPr>
              <a:defRPr sz="2700" cap="none" spc="120" baseline="0">
                <a:solidFill>
                  <a:schemeClr val="tx1">
                    <a:alpha val="55000"/>
                  </a:schemeClr>
                </a:solidFill>
              </a:defRPr>
            </a:lvl1pPr>
          </a:lstStyle>
          <a:p>
            <a:fld id="{8256C2ED-54A4-480D-B5C8-65C0D62359B9}" type="datetime2">
              <a:rPr lang="en-US" smtClean="0"/>
              <a:pPr/>
              <a:t>Thursday, June 9, 2022</a:t>
            </a:fld>
            <a:endParaRPr lang="en-US" dirty="0"/>
          </a:p>
        </p:txBody>
      </p:sp>
    </p:spTree>
    <p:extLst>
      <p:ext uri="{BB962C8B-B14F-4D97-AF65-F5344CB8AC3E}">
        <p14:creationId xmlns:p14="http://schemas.microsoft.com/office/powerpoint/2010/main" val="416593329"/>
      </p:ext>
    </p:extLst>
  </p:cSld>
  <p:clrMap bg1="dk1" tx1="lt1" bg2="dk2"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hf sldNum="0" hdr="0" ftr="0" dt="0"/>
  <p:txStyles>
    <p:titleStyle>
      <a:lvl1pPr algn="l" defTabSz="2743200" rtl="0" eaLnBrk="1" latinLnBrk="0" hangingPunct="1">
        <a:lnSpc>
          <a:spcPct val="90000"/>
        </a:lnSpc>
        <a:spcBef>
          <a:spcPct val="0"/>
        </a:spcBef>
        <a:buNone/>
        <a:defRPr sz="9600" b="0" i="1" kern="1200" spc="150">
          <a:solidFill>
            <a:schemeClr val="tx2"/>
          </a:solidFill>
          <a:latin typeface="+mj-lt"/>
          <a:ea typeface="+mj-ea"/>
          <a:cs typeface="+mj-cs"/>
        </a:defRPr>
      </a:lvl1pPr>
    </p:titleStyle>
    <p:bodyStyle>
      <a:lvl1pPr marL="1350000" indent="-1344168" algn="l" defTabSz="2743200" rtl="0" eaLnBrk="1" latinLnBrk="0" hangingPunct="1">
        <a:lnSpc>
          <a:spcPct val="120000"/>
        </a:lnSpc>
        <a:spcBef>
          <a:spcPts val="3000"/>
        </a:spcBef>
        <a:buFont typeface="Calibri Light" panose="020F0302020204030204" pitchFamily="34" charset="0"/>
        <a:buChar char="→"/>
        <a:defRPr sz="6600" kern="1200" spc="90">
          <a:solidFill>
            <a:schemeClr val="tx2">
              <a:alpha val="55000"/>
            </a:schemeClr>
          </a:solidFill>
          <a:latin typeface="+mn-lt"/>
          <a:ea typeface="+mn-ea"/>
          <a:cs typeface="+mn-cs"/>
        </a:defRPr>
      </a:lvl1pPr>
      <a:lvl2pPr marL="2700000" indent="-1344168" algn="l" defTabSz="2743200" rtl="0" eaLnBrk="1" latinLnBrk="0" hangingPunct="1">
        <a:lnSpc>
          <a:spcPct val="120000"/>
        </a:lnSpc>
        <a:spcBef>
          <a:spcPts val="1500"/>
        </a:spcBef>
        <a:buFont typeface="Calibri Light" panose="020F0302020204030204" pitchFamily="34" charset="0"/>
        <a:buChar char="→"/>
        <a:defRPr sz="6600" kern="1200" spc="90">
          <a:solidFill>
            <a:schemeClr val="tx2">
              <a:alpha val="55000"/>
            </a:schemeClr>
          </a:solidFill>
          <a:latin typeface="+mn-lt"/>
          <a:ea typeface="+mn-ea"/>
          <a:cs typeface="+mn-cs"/>
        </a:defRPr>
      </a:lvl2pPr>
      <a:lvl3pPr marL="4050000" indent="-1344168" algn="l" defTabSz="2743200" rtl="0" eaLnBrk="1" latinLnBrk="0" hangingPunct="1">
        <a:lnSpc>
          <a:spcPct val="120000"/>
        </a:lnSpc>
        <a:spcBef>
          <a:spcPts val="1500"/>
        </a:spcBef>
        <a:buFont typeface="Calibri Light" panose="020F0302020204030204" pitchFamily="34" charset="0"/>
        <a:buChar char="→"/>
        <a:defRPr sz="6600" kern="1200" spc="90">
          <a:solidFill>
            <a:schemeClr val="tx2">
              <a:alpha val="55000"/>
            </a:schemeClr>
          </a:solidFill>
          <a:latin typeface="+mn-lt"/>
          <a:ea typeface="+mn-ea"/>
          <a:cs typeface="+mn-cs"/>
        </a:defRPr>
      </a:lvl3pPr>
      <a:lvl4pPr marL="5400000" indent="-1344168" algn="l" defTabSz="2743200" rtl="0" eaLnBrk="1" latinLnBrk="0" hangingPunct="1">
        <a:lnSpc>
          <a:spcPct val="120000"/>
        </a:lnSpc>
        <a:spcBef>
          <a:spcPts val="1500"/>
        </a:spcBef>
        <a:buFont typeface="Calibri Light" panose="020F0302020204030204" pitchFamily="34" charset="0"/>
        <a:buChar char="→"/>
        <a:defRPr sz="6600" kern="1200" spc="90">
          <a:solidFill>
            <a:schemeClr val="tx2">
              <a:alpha val="55000"/>
            </a:schemeClr>
          </a:solidFill>
          <a:latin typeface="+mn-lt"/>
          <a:ea typeface="+mn-ea"/>
          <a:cs typeface="+mn-cs"/>
        </a:defRPr>
      </a:lvl4pPr>
      <a:lvl5pPr marL="6750000" indent="-1344168" algn="l" defTabSz="2743200" rtl="0" eaLnBrk="1" latinLnBrk="0" hangingPunct="1">
        <a:lnSpc>
          <a:spcPct val="120000"/>
        </a:lnSpc>
        <a:spcBef>
          <a:spcPts val="1500"/>
        </a:spcBef>
        <a:buFont typeface="Calibri Light" panose="020F0302020204030204" pitchFamily="34" charset="0"/>
        <a:buChar char="→"/>
        <a:defRPr sz="6600" kern="1200" spc="90">
          <a:solidFill>
            <a:schemeClr val="tx2">
              <a:alpha val="55000"/>
            </a:schemeClr>
          </a:solidFill>
          <a:latin typeface="+mn-lt"/>
          <a:ea typeface="+mn-ea"/>
          <a:cs typeface="+mn-cs"/>
        </a:defRPr>
      </a:lvl5pPr>
      <a:lvl6pPr marL="75438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6pPr>
      <a:lvl7pPr marL="89154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7pPr>
      <a:lvl8pPr marL="102870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8pPr>
      <a:lvl9pPr marL="11658600" indent="-685800" algn="l" defTabSz="2743200" rtl="0" eaLnBrk="1" latinLnBrk="0" hangingPunct="1">
        <a:lnSpc>
          <a:spcPct val="90000"/>
        </a:lnSpc>
        <a:spcBef>
          <a:spcPts val="1500"/>
        </a:spcBef>
        <a:buFont typeface="Arial" panose="020B0604020202020204" pitchFamily="34" charset="0"/>
        <a:buChar char="•"/>
        <a:defRPr sz="5400" kern="1200">
          <a:solidFill>
            <a:schemeClr val="tx1"/>
          </a:solidFill>
          <a:latin typeface="+mn-lt"/>
          <a:ea typeface="+mn-ea"/>
          <a:cs typeface="+mn-cs"/>
        </a:defRPr>
      </a:lvl9pPr>
    </p:bodyStyle>
    <p:otherStyle>
      <a:defPPr>
        <a:defRPr lang="en-US"/>
      </a:defPPr>
      <a:lvl1pPr marL="0" algn="l" defTabSz="2743200" rtl="0" eaLnBrk="1" latinLnBrk="0" hangingPunct="1">
        <a:defRPr sz="5400" kern="1200">
          <a:solidFill>
            <a:schemeClr val="tx1"/>
          </a:solidFill>
          <a:latin typeface="+mn-lt"/>
          <a:ea typeface="+mn-ea"/>
          <a:cs typeface="+mn-cs"/>
        </a:defRPr>
      </a:lvl1pPr>
      <a:lvl2pPr marL="1371600" algn="l" defTabSz="2743200" rtl="0" eaLnBrk="1" latinLnBrk="0" hangingPunct="1">
        <a:defRPr sz="5400" kern="1200">
          <a:solidFill>
            <a:schemeClr val="tx1"/>
          </a:solidFill>
          <a:latin typeface="+mn-lt"/>
          <a:ea typeface="+mn-ea"/>
          <a:cs typeface="+mn-cs"/>
        </a:defRPr>
      </a:lvl2pPr>
      <a:lvl3pPr marL="2743200" algn="l" defTabSz="2743200" rtl="0" eaLnBrk="1" latinLnBrk="0" hangingPunct="1">
        <a:defRPr sz="5400" kern="1200">
          <a:solidFill>
            <a:schemeClr val="tx1"/>
          </a:solidFill>
          <a:latin typeface="+mn-lt"/>
          <a:ea typeface="+mn-ea"/>
          <a:cs typeface="+mn-cs"/>
        </a:defRPr>
      </a:lvl3pPr>
      <a:lvl4pPr marL="4114800" algn="l" defTabSz="2743200" rtl="0" eaLnBrk="1" latinLnBrk="0" hangingPunct="1">
        <a:defRPr sz="5400" kern="1200">
          <a:solidFill>
            <a:schemeClr val="tx1"/>
          </a:solidFill>
          <a:latin typeface="+mn-lt"/>
          <a:ea typeface="+mn-ea"/>
          <a:cs typeface="+mn-cs"/>
        </a:defRPr>
      </a:lvl4pPr>
      <a:lvl5pPr marL="5486400" algn="l" defTabSz="2743200" rtl="0" eaLnBrk="1" latinLnBrk="0" hangingPunct="1">
        <a:defRPr sz="5400" kern="1200">
          <a:solidFill>
            <a:schemeClr val="tx1"/>
          </a:solidFill>
          <a:latin typeface="+mn-lt"/>
          <a:ea typeface="+mn-ea"/>
          <a:cs typeface="+mn-cs"/>
        </a:defRPr>
      </a:lvl5pPr>
      <a:lvl6pPr marL="6858000" algn="l" defTabSz="2743200" rtl="0" eaLnBrk="1" latinLnBrk="0" hangingPunct="1">
        <a:defRPr sz="5400" kern="1200">
          <a:solidFill>
            <a:schemeClr val="tx1"/>
          </a:solidFill>
          <a:latin typeface="+mn-lt"/>
          <a:ea typeface="+mn-ea"/>
          <a:cs typeface="+mn-cs"/>
        </a:defRPr>
      </a:lvl6pPr>
      <a:lvl7pPr marL="8229600" algn="l" defTabSz="2743200" rtl="0" eaLnBrk="1" latinLnBrk="0" hangingPunct="1">
        <a:defRPr sz="5400" kern="1200">
          <a:solidFill>
            <a:schemeClr val="tx1"/>
          </a:solidFill>
          <a:latin typeface="+mn-lt"/>
          <a:ea typeface="+mn-ea"/>
          <a:cs typeface="+mn-cs"/>
        </a:defRPr>
      </a:lvl7pPr>
      <a:lvl8pPr marL="9601200" algn="l" defTabSz="2743200" rtl="0" eaLnBrk="1" latinLnBrk="0" hangingPunct="1">
        <a:defRPr sz="5400" kern="1200">
          <a:solidFill>
            <a:schemeClr val="tx1"/>
          </a:solidFill>
          <a:latin typeface="+mn-lt"/>
          <a:ea typeface="+mn-ea"/>
          <a:cs typeface="+mn-cs"/>
        </a:defRPr>
      </a:lvl8pPr>
      <a:lvl9pPr marL="10972800" algn="l" defTabSz="2743200"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3.emf"/><Relationship Id="rId7" Type="http://schemas.openxmlformats.org/officeDocument/2006/relationships/oleObject" Target="../embeddings/oleObject3.bin"/><Relationship Id="rId2" Type="http://schemas.openxmlformats.org/officeDocument/2006/relationships/oleObject" Target="../embeddings/oleObject1.bin"/><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2E5B6AE-5EFE-45F0-A2AE-ED771CA3D7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6576000" cy="20574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0"/>
          </a:p>
        </p:txBody>
      </p:sp>
      <p:sp>
        <p:nvSpPr>
          <p:cNvPr id="2" name="Title 1">
            <a:extLst>
              <a:ext uri="{FF2B5EF4-FFF2-40B4-BE49-F238E27FC236}">
                <a16:creationId xmlns:a16="http://schemas.microsoft.com/office/drawing/2014/main" id="{19F30374-1B19-A90B-54D2-DA4992CD0A01}"/>
              </a:ext>
            </a:extLst>
          </p:cNvPr>
          <p:cNvSpPr>
            <a:spLocks noGrp="1"/>
          </p:cNvSpPr>
          <p:nvPr>
            <p:ph type="ctrTitle"/>
          </p:nvPr>
        </p:nvSpPr>
        <p:spPr>
          <a:xfrm>
            <a:off x="1344165" y="1349998"/>
            <a:ext cx="33879600" cy="4136401"/>
          </a:xfrm>
        </p:spPr>
        <p:txBody>
          <a:bodyPr anchor="ctr">
            <a:noAutofit/>
          </a:bodyPr>
          <a:lstStyle/>
          <a:p>
            <a:pPr algn="ctr"/>
            <a:r>
              <a:rPr lang="en-US" sz="9600" b="1" dirty="0">
                <a:solidFill>
                  <a:srgbClr val="FFFF00"/>
                </a:solidFill>
                <a:latin typeface="Calibri" panose="020F0502020204030204" pitchFamily="34" charset="0"/>
                <a:ea typeface="Calibri" panose="020F0502020204030204" pitchFamily="34" charset="0"/>
                <a:cs typeface="Calibri" panose="020F0502020204030204" pitchFamily="34" charset="0"/>
              </a:rPr>
              <a:t>A-1: Astrocyte-derived microparticles initiate a neuroinflammatory cycle due to carbon monoxide poisoning</a:t>
            </a:r>
            <a:r>
              <a:rPr lang="en-US" sz="9600" b="1" dirty="0">
                <a:solidFill>
                  <a:srgbClr val="FFFF00"/>
                </a:solidFill>
                <a:latin typeface="Calibri" panose="020F0502020204030204" pitchFamily="34" charset="0"/>
                <a:ea typeface="Times New Roman" panose="02020603050405020304" pitchFamily="18" charset="0"/>
                <a:cs typeface="Calibri" panose="020F0502020204030204" pitchFamily="34" charset="0"/>
              </a:rPr>
              <a:t> </a:t>
            </a:r>
            <a:br>
              <a:rPr lang="en-US" sz="9600" dirty="0">
                <a:solidFill>
                  <a:srgbClr val="FFFF00"/>
                </a:solidFill>
                <a:latin typeface="Calibri" panose="020F0502020204030204" pitchFamily="34" charset="0"/>
                <a:ea typeface="Times New Roman" panose="02020603050405020304" pitchFamily="18" charset="0"/>
                <a:cs typeface="Calibri" panose="020F0502020204030204" pitchFamily="34" charset="0"/>
              </a:rPr>
            </a:br>
            <a:endParaRPr lang="en-US" sz="9600" dirty="0"/>
          </a:p>
        </p:txBody>
      </p:sp>
      <p:sp>
        <p:nvSpPr>
          <p:cNvPr id="3" name="Subtitle 2">
            <a:extLst>
              <a:ext uri="{FF2B5EF4-FFF2-40B4-BE49-F238E27FC236}">
                <a16:creationId xmlns:a16="http://schemas.microsoft.com/office/drawing/2014/main" id="{DD3BF561-001D-D535-6F86-6BE3BFB59F6B}"/>
              </a:ext>
            </a:extLst>
          </p:cNvPr>
          <p:cNvSpPr>
            <a:spLocks noGrp="1"/>
          </p:cNvSpPr>
          <p:nvPr>
            <p:ph type="subTitle" idx="1"/>
          </p:nvPr>
        </p:nvSpPr>
        <p:spPr>
          <a:xfrm>
            <a:off x="1344165" y="4957202"/>
            <a:ext cx="33879600" cy="2954655"/>
          </a:xfrm>
        </p:spPr>
        <p:txBody>
          <a:bodyPr anchor="ctr">
            <a:normAutofit fontScale="70000" lnSpcReduction="20000"/>
          </a:bodyPr>
          <a:lstStyle/>
          <a:p>
            <a:pPr algn="ctr">
              <a:lnSpc>
                <a:spcPct val="100000"/>
              </a:lnSpc>
            </a:pPr>
            <a:r>
              <a:rPr lang="en-US" sz="9600" b="1" dirty="0">
                <a:solidFill>
                  <a:schemeClr val="tx1"/>
                </a:solidFill>
                <a:latin typeface="Calibri" panose="020F0502020204030204" pitchFamily="34" charset="0"/>
                <a:cs typeface="Calibri" panose="020F0502020204030204" pitchFamily="34" charset="0"/>
              </a:rPr>
              <a:t>S.R. Thom, </a:t>
            </a:r>
            <a:r>
              <a:rPr lang="en-US" sz="9600" b="1" dirty="0" err="1">
                <a:solidFill>
                  <a:schemeClr val="tx1"/>
                </a:solidFill>
                <a:latin typeface="Calibri" panose="020F0502020204030204" pitchFamily="34" charset="0"/>
                <a:cs typeface="Calibri" panose="020F0502020204030204" pitchFamily="34" charset="0"/>
              </a:rPr>
              <a:t>D..Walia</a:t>
            </a:r>
            <a:r>
              <a:rPr lang="en-US" sz="9600" b="1" dirty="0">
                <a:solidFill>
                  <a:schemeClr val="tx1"/>
                </a:solidFill>
                <a:latin typeface="Calibri" panose="020F0502020204030204" pitchFamily="34" charset="0"/>
                <a:cs typeface="Calibri" panose="020F0502020204030204" pitchFamily="34" charset="0"/>
              </a:rPr>
              <a:t>, V.M. </a:t>
            </a:r>
            <a:r>
              <a:rPr lang="en-US" sz="9600" b="1" dirty="0" err="1">
                <a:solidFill>
                  <a:schemeClr val="tx1"/>
                </a:solidFill>
                <a:latin typeface="Calibri" panose="020F0502020204030204" pitchFamily="34" charset="0"/>
                <a:cs typeface="Calibri" panose="020F0502020204030204" pitchFamily="34" charset="0"/>
              </a:rPr>
              <a:t>Bhopale</a:t>
            </a:r>
            <a:r>
              <a:rPr lang="en-US" sz="9600" b="1" dirty="0">
                <a:solidFill>
                  <a:schemeClr val="tx1"/>
                </a:solidFill>
                <a:latin typeface="Calibri" panose="020F0502020204030204" pitchFamily="34" charset="0"/>
                <a:cs typeface="Calibri" panose="020F0502020204030204" pitchFamily="34" charset="0"/>
              </a:rPr>
              <a:t>, S..</a:t>
            </a:r>
            <a:r>
              <a:rPr lang="en-US" sz="9600" b="1" dirty="0" err="1">
                <a:solidFill>
                  <a:schemeClr val="tx1"/>
                </a:solidFill>
                <a:latin typeface="Calibri" panose="020F0502020204030204" pitchFamily="34" charset="0"/>
                <a:cs typeface="Calibri" panose="020F0502020204030204" pitchFamily="34" charset="0"/>
              </a:rPr>
              <a:t>Kalakonda</a:t>
            </a:r>
            <a:r>
              <a:rPr lang="en-US" sz="9600" b="1" dirty="0">
                <a:solidFill>
                  <a:schemeClr val="tx1"/>
                </a:solidFill>
                <a:latin typeface="Calibri" panose="020F0502020204030204" pitchFamily="34" charset="0"/>
                <a:cs typeface="Calibri" panose="020F0502020204030204" pitchFamily="34" charset="0"/>
              </a:rPr>
              <a:t> </a:t>
            </a:r>
          </a:p>
          <a:p>
            <a:pPr algn="ctr">
              <a:lnSpc>
                <a:spcPct val="100000"/>
              </a:lnSpc>
            </a:pPr>
            <a:r>
              <a:rPr lang="en-US" sz="9600" b="1" dirty="0">
                <a:solidFill>
                  <a:schemeClr val="tx1"/>
                </a:solidFill>
                <a:latin typeface="Calibri" panose="020F0502020204030204" pitchFamily="34" charset="0"/>
                <a:cs typeface="Calibri" panose="020F0502020204030204" pitchFamily="34" charset="0"/>
              </a:rPr>
              <a:t>University of Maryland School of Medicine, Dept . of Emergency Medicine, Baltimore, MD</a:t>
            </a:r>
          </a:p>
          <a:p>
            <a:endParaRPr lang="en-US" sz="19200" dirty="0"/>
          </a:p>
        </p:txBody>
      </p:sp>
      <p:cxnSp>
        <p:nvCxnSpPr>
          <p:cNvPr id="11" name="Straight Connector 10">
            <a:extLst>
              <a:ext uri="{FF2B5EF4-FFF2-40B4-BE49-F238E27FC236}">
                <a16:creationId xmlns:a16="http://schemas.microsoft.com/office/drawing/2014/main" id="{D255B435-D9F3-4A31-B89E-36741390DB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50000" y="1350000"/>
            <a:ext cx="338796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pic>
        <p:nvPicPr>
          <p:cNvPr id="4" name="Picture 3" descr="Closeup image of molecular blocks">
            <a:extLst>
              <a:ext uri="{FF2B5EF4-FFF2-40B4-BE49-F238E27FC236}">
                <a16:creationId xmlns:a16="http://schemas.microsoft.com/office/drawing/2014/main" id="{78FEC13B-8D99-4934-D058-0763372FBFEA}"/>
              </a:ext>
            </a:extLst>
          </p:cNvPr>
          <p:cNvPicPr>
            <a:picLocks noChangeAspect="1"/>
          </p:cNvPicPr>
          <p:nvPr/>
        </p:nvPicPr>
        <p:blipFill rotWithShape="1">
          <a:blip r:embed="rId2"/>
          <a:srcRect t="36106" b="15987"/>
          <a:stretch/>
        </p:blipFill>
        <p:spPr>
          <a:xfrm>
            <a:off x="60" y="6836398"/>
            <a:ext cx="36575940" cy="13737602"/>
          </a:xfrm>
          <a:prstGeom prst="rect">
            <a:avLst/>
          </a:prstGeom>
        </p:spPr>
      </p:pic>
      <p:pic>
        <p:nvPicPr>
          <p:cNvPr id="7" name="Picture 8210">
            <a:extLst>
              <a:ext uri="{FF2B5EF4-FFF2-40B4-BE49-F238E27FC236}">
                <a16:creationId xmlns:a16="http://schemas.microsoft.com/office/drawing/2014/main" id="{67CA738F-9FC1-7A05-7186-80DC35AE54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2235" y="7365595"/>
            <a:ext cx="7539966" cy="19908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699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E8CDDC4-9AFF-AF2E-9038-D885E8E3700D}"/>
              </a:ext>
            </a:extLst>
          </p:cNvPr>
          <p:cNvSpPr>
            <a:spLocks noGrp="1"/>
          </p:cNvSpPr>
          <p:nvPr>
            <p:ph type="title"/>
          </p:nvPr>
        </p:nvSpPr>
        <p:spPr>
          <a:xfrm>
            <a:off x="1872342" y="3691887"/>
            <a:ext cx="32744229" cy="15493472"/>
          </a:xfrm>
          <a:prstGeom prst="rect">
            <a:avLst/>
          </a:prstGeom>
        </p:spPr>
        <p:txBody>
          <a:bodyPr wrap="square">
            <a:spAutoFit/>
          </a:bodyPr>
          <a:lstStyle/>
          <a:p>
            <a:r>
              <a:rPr lang="en-US" sz="4800" b="1" dirty="0">
                <a:solidFill>
                  <a:srgbClr val="FFFF00"/>
                </a:solidFill>
                <a:latin typeface="Calibri" panose="020F0502020204030204" pitchFamily="34" charset="0"/>
                <a:cs typeface="Calibri" panose="020F0502020204030204" pitchFamily="34" charset="0"/>
              </a:rPr>
              <a:t>Introduction: </a:t>
            </a:r>
            <a:r>
              <a:rPr lang="en-US" sz="4800" b="1" dirty="0">
                <a:effectLst/>
                <a:latin typeface="Calibri" panose="020F0502020204030204" pitchFamily="34" charset="0"/>
                <a:ea typeface="Calibri" panose="020F0502020204030204" pitchFamily="34" charset="0"/>
                <a:cs typeface="Calibri" panose="020F0502020204030204" pitchFamily="34" charset="0"/>
              </a:rPr>
              <a:t>We hypothesized that carbon monoxide (CO) establishes an inflammatory </a:t>
            </a:r>
          </a:p>
          <a:p>
            <a:r>
              <a:rPr lang="en-US" sz="4800" b="1" dirty="0">
                <a:effectLst/>
                <a:latin typeface="Calibri" panose="020F0502020204030204" pitchFamily="34" charset="0"/>
                <a:ea typeface="Calibri" panose="020F0502020204030204" pitchFamily="34" charset="0"/>
                <a:cs typeface="Calibri" panose="020F0502020204030204" pitchFamily="34" charset="0"/>
              </a:rPr>
              <a:t>cycle mediated by microparticles (MPs) based in part on prior work (</a:t>
            </a:r>
            <a:r>
              <a:rPr lang="en-US" sz="4800" b="1" dirty="0" err="1">
                <a:effectLst/>
                <a:latin typeface="Calibri" panose="020F0502020204030204" pitchFamily="34" charset="0"/>
                <a:ea typeface="Calibri" panose="020F0502020204030204" pitchFamily="34" charset="0"/>
                <a:cs typeface="Calibri" panose="020F0502020204030204" pitchFamily="34" charset="0"/>
              </a:rPr>
              <a:t>Toxicol</a:t>
            </a:r>
            <a:r>
              <a:rPr lang="en-US" sz="4800" b="1" dirty="0">
                <a:effectLst/>
                <a:latin typeface="Calibri" panose="020F0502020204030204" pitchFamily="34" charset="0"/>
                <a:ea typeface="Calibri" panose="020F0502020204030204" pitchFamily="34" charset="0"/>
                <a:cs typeface="Calibri" panose="020F0502020204030204" pitchFamily="34" charset="0"/>
              </a:rPr>
              <a:t> Appl </a:t>
            </a:r>
            <a:r>
              <a:rPr lang="en-US" sz="4800" b="1" dirty="0" err="1">
                <a:effectLst/>
                <a:latin typeface="Calibri" panose="020F0502020204030204" pitchFamily="34" charset="0"/>
                <a:ea typeface="Calibri" panose="020F0502020204030204" pitchFamily="34" charset="0"/>
                <a:cs typeface="Calibri" panose="020F0502020204030204" pitchFamily="34" charset="0"/>
              </a:rPr>
              <a:t>Pharmacol</a:t>
            </a:r>
            <a:r>
              <a:rPr lang="en-US" sz="4800" b="1" dirty="0">
                <a:effectLst/>
                <a:latin typeface="Calibri" panose="020F0502020204030204" pitchFamily="34" charset="0"/>
                <a:ea typeface="Calibri" panose="020F0502020204030204" pitchFamily="34" charset="0"/>
                <a:cs typeface="Calibri" panose="020F0502020204030204" pitchFamily="34" charset="0"/>
              </a:rPr>
              <a:t> 273: 410, 2013). Further, as w</a:t>
            </a:r>
            <a:r>
              <a:rPr lang="en-US" sz="4800" b="1" dirty="0">
                <a:latin typeface="Calibri" panose="020F0502020204030204" pitchFamily="34" charset="0"/>
                <a:cs typeface="Calibri" panose="020F0502020204030204" pitchFamily="34" charset="0"/>
              </a:rPr>
              <a:t>e have reported that HBO</a:t>
            </a:r>
            <a:r>
              <a:rPr lang="en-US" sz="4800" b="1" baseline="-25000" dirty="0">
                <a:latin typeface="Calibri" panose="020F0502020204030204" pitchFamily="34" charset="0"/>
                <a:cs typeface="Calibri" panose="020F0502020204030204" pitchFamily="34" charset="0"/>
              </a:rPr>
              <a:t>2</a:t>
            </a:r>
            <a:r>
              <a:rPr lang="en-US" sz="4800" b="1" dirty="0">
                <a:latin typeface="Calibri" panose="020F0502020204030204" pitchFamily="34" charset="0"/>
                <a:cs typeface="Calibri" panose="020F0502020204030204" pitchFamily="34" charset="0"/>
              </a:rPr>
              <a:t> can inhibit microparticle (MPs) and active NLRP3 inflammasome formation in response to other stresses (J Appl </a:t>
            </a:r>
            <a:r>
              <a:rPr lang="en-US" sz="4800" b="1" dirty="0" err="1">
                <a:latin typeface="Calibri" panose="020F0502020204030204" pitchFamily="34" charset="0"/>
                <a:cs typeface="Calibri" panose="020F0502020204030204" pitchFamily="34" charset="0"/>
              </a:rPr>
              <a:t>Physiol</a:t>
            </a:r>
            <a:r>
              <a:rPr lang="en-US" sz="4800" b="1" dirty="0">
                <a:latin typeface="Calibri" panose="020F0502020204030204" pitchFamily="34" charset="0"/>
                <a:cs typeface="Calibri" panose="020F0502020204030204" pitchFamily="34" charset="0"/>
              </a:rPr>
              <a:t> 126: 1014, 2019), we hypothesized that this anti-inflammatory HBO</a:t>
            </a:r>
            <a:r>
              <a:rPr lang="en-US" sz="4800" b="1" baseline="-25000" dirty="0">
                <a:latin typeface="Calibri" panose="020F0502020204030204" pitchFamily="34" charset="0"/>
                <a:cs typeface="Calibri" panose="020F0502020204030204" pitchFamily="34" charset="0"/>
              </a:rPr>
              <a:t>2</a:t>
            </a:r>
            <a:r>
              <a:rPr lang="en-US" sz="4800" b="1" dirty="0">
                <a:latin typeface="Calibri" panose="020F0502020204030204" pitchFamily="34" charset="0"/>
                <a:cs typeface="Calibri" panose="020F0502020204030204" pitchFamily="34" charset="0"/>
              </a:rPr>
              <a:t> effect may occur in response to CO poisoning. </a:t>
            </a:r>
          </a:p>
          <a:p>
            <a:endParaRPr lang="en-US" sz="4800" b="1" dirty="0">
              <a:latin typeface="Calibri" panose="020F0502020204030204" pitchFamily="34" charset="0"/>
              <a:cs typeface="Calibri" panose="020F0502020204030204" pitchFamily="34" charset="0"/>
            </a:endParaRPr>
          </a:p>
          <a:p>
            <a:r>
              <a:rPr lang="en-US" sz="4800" b="1" dirty="0">
                <a:solidFill>
                  <a:srgbClr val="FFFF00"/>
                </a:solidFill>
                <a:latin typeface="Calibri" panose="020F0502020204030204" pitchFamily="34" charset="0"/>
                <a:cs typeface="Calibri" panose="020F0502020204030204" pitchFamily="34" charset="0"/>
              </a:rPr>
              <a:t>Materials and Methods: </a:t>
            </a:r>
            <a:r>
              <a:rPr lang="en-US" sz="4800" b="1" dirty="0">
                <a:effectLst/>
                <a:latin typeface="Calibri" panose="020F0502020204030204" pitchFamily="34" charset="0"/>
                <a:ea typeface="Calibri" panose="020F0502020204030204" pitchFamily="34" charset="0"/>
                <a:cs typeface="Calibri" panose="020F0502020204030204" pitchFamily="34" charset="0"/>
              </a:rPr>
              <a:t>Using a mouse model of CO poisoning, we evaluated nuclear factor (NF)-</a:t>
            </a:r>
            <a:r>
              <a:rPr lang="en-US" sz="4800" b="1" dirty="0" err="1">
                <a:effectLst/>
                <a:latin typeface="Calibri" panose="020F0502020204030204" pitchFamily="34" charset="0"/>
                <a:ea typeface="Calibri" panose="020F0502020204030204" pitchFamily="34" charset="0"/>
                <a:cs typeface="Calibri" panose="020F0502020204030204" pitchFamily="34" charset="0"/>
              </a:rPr>
              <a:t>κB</a:t>
            </a:r>
            <a:r>
              <a:rPr lang="en-US" sz="4800" b="1" dirty="0">
                <a:effectLst/>
                <a:latin typeface="Calibri" panose="020F0502020204030204" pitchFamily="34" charset="0"/>
                <a:ea typeface="Calibri" panose="020F0502020204030204" pitchFamily="34" charset="0"/>
                <a:cs typeface="Calibri" panose="020F0502020204030204" pitchFamily="34" charset="0"/>
              </a:rPr>
              <a:t> activation in brain by immunohistochemistry, brain inflammation by Western blot, and generation of MPs by flow cytometry. </a:t>
            </a:r>
            <a:endParaRPr lang="en-US" sz="4800" b="1" dirty="0">
              <a:latin typeface="Calibri" panose="020F0502020204030204" pitchFamily="34" charset="0"/>
              <a:cs typeface="Calibri" panose="020F0502020204030204" pitchFamily="34" charset="0"/>
            </a:endParaRPr>
          </a:p>
          <a:p>
            <a:endParaRPr lang="en-US" sz="4800" b="1" dirty="0">
              <a:solidFill>
                <a:srgbClr val="FF0000"/>
              </a:solidFill>
              <a:latin typeface="Calibri" panose="020F0502020204030204" pitchFamily="34" charset="0"/>
              <a:cs typeface="Calibri" panose="020F0502020204030204" pitchFamily="34" charset="0"/>
            </a:endParaRPr>
          </a:p>
          <a:p>
            <a:r>
              <a:rPr lang="en-US" sz="4800" b="1" dirty="0">
                <a:solidFill>
                  <a:srgbClr val="FFFF00"/>
                </a:solidFill>
                <a:latin typeface="Calibri" panose="020F0502020204030204" pitchFamily="34" charset="0"/>
                <a:cs typeface="Calibri" panose="020F0502020204030204" pitchFamily="34" charset="0"/>
              </a:rPr>
              <a:t>Results: </a:t>
            </a:r>
            <a:r>
              <a:rPr lang="en-US" sz="4800" b="1" dirty="0">
                <a:latin typeface="Calibri" panose="020F0502020204030204" pitchFamily="34" charset="0"/>
                <a:cs typeface="Calibri" panose="020F0502020204030204" pitchFamily="34" charset="0"/>
              </a:rPr>
              <a:t>After</a:t>
            </a:r>
            <a:r>
              <a:rPr lang="en-US" sz="4800" b="1" dirty="0">
                <a:effectLst/>
                <a:latin typeface="Calibri" panose="020F0502020204030204" pitchFamily="34" charset="0"/>
                <a:ea typeface="Calibri" panose="020F0502020204030204" pitchFamily="34" charset="0"/>
                <a:cs typeface="Calibri" panose="020F0502020204030204" pitchFamily="34" charset="0"/>
              </a:rPr>
              <a:t> CO poisoning, MPs co-expressing thrombospondin (TSP)-1 and astrocyte-specific glial fibrillary acidic protein (GFAP) are elevated in deep cervical lymph nodes (CLN) that drain the brain glymphatic system. These MPs gain access to the blood stream and activate neutrophils to generate a new family of MPs and stimulate endothelial cells disturbing the blood-brain barrier as assessed by leakage of intravenous 2000 </a:t>
            </a:r>
            <a:r>
              <a:rPr lang="en-US" sz="4800" b="1" dirty="0" err="1">
                <a:effectLst/>
                <a:latin typeface="Calibri" panose="020F0502020204030204" pitchFamily="34" charset="0"/>
                <a:ea typeface="Calibri" panose="020F0502020204030204" pitchFamily="34" charset="0"/>
                <a:cs typeface="Calibri" panose="020F0502020204030204" pitchFamily="34" charset="0"/>
              </a:rPr>
              <a:t>kDa</a:t>
            </a:r>
            <a:r>
              <a:rPr lang="en-US" sz="4800" b="1" dirty="0">
                <a:effectLst/>
                <a:latin typeface="Calibri" panose="020F0502020204030204" pitchFamily="34" charset="0"/>
                <a:ea typeface="Calibri" panose="020F0502020204030204" pitchFamily="34" charset="0"/>
                <a:cs typeface="Calibri" panose="020F0502020204030204" pitchFamily="34" charset="0"/>
              </a:rPr>
              <a:t> dextran. At the brain microvasculature, neutrophils and MPs sequester, and myeloperoxidase activity result in elevations of the p65 subunit of NF-</a:t>
            </a:r>
            <a:r>
              <a:rPr lang="en-US" sz="4800" b="1" dirty="0" err="1">
                <a:effectLst/>
                <a:latin typeface="Calibri" panose="020F0502020204030204" pitchFamily="34" charset="0"/>
                <a:ea typeface="Calibri" panose="020F0502020204030204" pitchFamily="34" charset="0"/>
                <a:cs typeface="Calibri" panose="020F0502020204030204" pitchFamily="34" charset="0"/>
              </a:rPr>
              <a:t>κB</a:t>
            </a:r>
            <a:r>
              <a:rPr lang="en-US" sz="4800" b="1" dirty="0">
                <a:effectLst/>
                <a:latin typeface="Calibri" panose="020F0502020204030204" pitchFamily="34" charset="0"/>
                <a:ea typeface="Calibri" panose="020F0502020204030204" pitchFamily="34" charset="0"/>
                <a:cs typeface="Calibri" panose="020F0502020204030204" pitchFamily="34" charset="0"/>
              </a:rPr>
              <a:t>, serine 536 phosphorylated p65, CD36, and loss of astrocyte aquaporin-4 that persist for at least 7 days. Knock-out mice lacking the CD36 membrane receptor are resistant to all CO inflammatory changes. Wild type mice exposed to 2.8 ATA O</a:t>
            </a:r>
            <a:r>
              <a:rPr lang="en-US" sz="4800" b="1" baseline="-25000" dirty="0">
                <a:effectLst/>
                <a:latin typeface="Calibri" panose="020F0502020204030204" pitchFamily="34" charset="0"/>
                <a:ea typeface="Calibri" panose="020F0502020204030204" pitchFamily="34" charset="0"/>
                <a:cs typeface="Calibri" panose="020F0502020204030204" pitchFamily="34" charset="0"/>
              </a:rPr>
              <a:t>2</a:t>
            </a:r>
            <a:r>
              <a:rPr lang="en-US" sz="4800" b="1" dirty="0">
                <a:effectLst/>
                <a:latin typeface="Calibri" panose="020F0502020204030204" pitchFamily="34" charset="0"/>
                <a:ea typeface="Calibri" panose="020F0502020204030204" pitchFamily="34" charset="0"/>
                <a:cs typeface="Calibri" panose="020F0502020204030204" pitchFamily="34" charset="0"/>
              </a:rPr>
              <a:t> for 45 minutes following CO poisoning also fail to exhibit all inflammatory changes. Events triggered by CO are recapitulated in naïve wild type mice injected with cervical node MPs from CO-exposed mice. All MPs-mediated events are inhibited in mice infused with a NF-</a:t>
            </a:r>
            <a:r>
              <a:rPr lang="en-US" sz="4800" b="1" dirty="0" err="1">
                <a:effectLst/>
                <a:latin typeface="Calibri" panose="020F0502020204030204" pitchFamily="34" charset="0"/>
                <a:ea typeface="Calibri" panose="020F0502020204030204" pitchFamily="34" charset="0"/>
                <a:cs typeface="Calibri" panose="020F0502020204030204" pitchFamily="34" charset="0"/>
              </a:rPr>
              <a:t>κB</a:t>
            </a:r>
            <a:r>
              <a:rPr lang="en-US" sz="4800" b="1" dirty="0">
                <a:effectLst/>
                <a:latin typeface="Calibri" panose="020F0502020204030204" pitchFamily="34" charset="0"/>
                <a:ea typeface="Calibri" panose="020F0502020204030204" pitchFamily="34" charset="0"/>
                <a:cs typeface="Calibri" panose="020F0502020204030204" pitchFamily="34" charset="0"/>
              </a:rPr>
              <a:t> inhibitor or anti-TSP-1 antibodies. </a:t>
            </a:r>
            <a:endParaRPr lang="en-US" sz="4800" b="1" dirty="0">
              <a:latin typeface="Calibri" panose="020F0502020204030204" pitchFamily="34" charset="0"/>
              <a:cs typeface="Calibri" panose="020F0502020204030204" pitchFamily="34" charset="0"/>
            </a:endParaRPr>
          </a:p>
          <a:p>
            <a:endParaRPr lang="en-US" sz="4800" b="1" dirty="0">
              <a:solidFill>
                <a:srgbClr val="FF0000"/>
              </a:solidFill>
              <a:latin typeface="Calibri" panose="020F0502020204030204" pitchFamily="34" charset="0"/>
              <a:cs typeface="Calibri" panose="020F0502020204030204" pitchFamily="34" charset="0"/>
            </a:endParaRPr>
          </a:p>
          <a:p>
            <a:r>
              <a:rPr lang="en-US" sz="4800" b="1" dirty="0">
                <a:solidFill>
                  <a:srgbClr val="FFFF00"/>
                </a:solidFill>
                <a:latin typeface="Calibri" panose="020F0502020204030204" pitchFamily="34" charset="0"/>
                <a:cs typeface="Calibri" panose="020F0502020204030204" pitchFamily="34" charset="0"/>
              </a:rPr>
              <a:t>Summary: </a:t>
            </a:r>
            <a:r>
              <a:rPr lang="en-US" sz="4800" b="1" dirty="0">
                <a:effectLst/>
                <a:latin typeface="Calibri" panose="020F0502020204030204" pitchFamily="34" charset="0"/>
                <a:ea typeface="Calibri" panose="020F0502020204030204" pitchFamily="34" charset="0"/>
                <a:cs typeface="Calibri" panose="020F0502020204030204" pitchFamily="34" charset="0"/>
              </a:rPr>
              <a:t>Astrocyte-derived MPs expressing TSP-1 establish a feed-forward neuroinflammatory cycle involving endothelial CD36-to-astrocyte NF-</a:t>
            </a:r>
            <a:r>
              <a:rPr lang="en-US" sz="4800" b="1" dirty="0" err="1">
                <a:effectLst/>
                <a:latin typeface="Calibri" panose="020F0502020204030204" pitchFamily="34" charset="0"/>
                <a:ea typeface="Calibri" panose="020F0502020204030204" pitchFamily="34" charset="0"/>
                <a:cs typeface="Calibri" panose="020F0502020204030204" pitchFamily="34" charset="0"/>
              </a:rPr>
              <a:t>κB</a:t>
            </a:r>
            <a:r>
              <a:rPr lang="en-US" sz="4800" b="1" dirty="0">
                <a:effectLst/>
                <a:latin typeface="Calibri" panose="020F0502020204030204" pitchFamily="34" charset="0"/>
                <a:ea typeface="Calibri" panose="020F0502020204030204" pitchFamily="34" charset="0"/>
                <a:cs typeface="Calibri" panose="020F0502020204030204" pitchFamily="34" charset="0"/>
              </a:rPr>
              <a:t> crosstalk. HBO</a:t>
            </a:r>
            <a:r>
              <a:rPr lang="en-US" sz="4800" b="1" baseline="-25000" dirty="0">
                <a:effectLst/>
                <a:latin typeface="Calibri" panose="020F0502020204030204" pitchFamily="34" charset="0"/>
                <a:ea typeface="Calibri" panose="020F0502020204030204" pitchFamily="34" charset="0"/>
                <a:cs typeface="Calibri" panose="020F0502020204030204" pitchFamily="34" charset="0"/>
              </a:rPr>
              <a:t>2</a:t>
            </a:r>
            <a:r>
              <a:rPr lang="en-US" sz="4800" b="1" dirty="0">
                <a:effectLst/>
                <a:latin typeface="Calibri" panose="020F0502020204030204" pitchFamily="34" charset="0"/>
                <a:ea typeface="Calibri" panose="020F0502020204030204" pitchFamily="34" charset="0"/>
                <a:cs typeface="Calibri" panose="020F0502020204030204" pitchFamily="34" charset="0"/>
              </a:rPr>
              <a:t> appears to function as a novel anti-inflammatory agent to abrogate CO-initiated events.</a:t>
            </a:r>
          </a:p>
        </p:txBody>
      </p:sp>
      <p:sp>
        <p:nvSpPr>
          <p:cNvPr id="4" name="Rounded Rectangle 3">
            <a:extLst>
              <a:ext uri="{FF2B5EF4-FFF2-40B4-BE49-F238E27FC236}">
                <a16:creationId xmlns:a16="http://schemas.microsoft.com/office/drawing/2014/main" id="{AB379B2D-76A2-91FC-8860-EFF53836B47E}"/>
              </a:ext>
            </a:extLst>
          </p:cNvPr>
          <p:cNvSpPr/>
          <p:nvPr/>
        </p:nvSpPr>
        <p:spPr>
          <a:xfrm>
            <a:off x="1872342" y="1388641"/>
            <a:ext cx="8649729" cy="1655805"/>
          </a:xfrm>
          <a:prstGeom prst="roundRect">
            <a:avLst/>
          </a:prstGeom>
          <a:solidFill>
            <a:schemeClr val="accent3">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7200" b="1" dirty="0">
                <a:solidFill>
                  <a:schemeClr val="bg1"/>
                </a:solidFill>
              </a:rPr>
              <a:t>ABSTRACT</a:t>
            </a:r>
          </a:p>
        </p:txBody>
      </p:sp>
    </p:spTree>
    <p:extLst>
      <p:ext uri="{BB962C8B-B14F-4D97-AF65-F5344CB8AC3E}">
        <p14:creationId xmlns:p14="http://schemas.microsoft.com/office/powerpoint/2010/main" val="2548798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F438A904-8A9F-1CBB-C1EE-783519E15E01}"/>
              </a:ext>
            </a:extLst>
          </p:cNvPr>
          <p:cNvSpPr>
            <a:spLocks noChangeArrowheads="1"/>
          </p:cNvSpPr>
          <p:nvPr/>
        </p:nvSpPr>
        <p:spPr bwMode="auto">
          <a:xfrm>
            <a:off x="2000382" y="3273837"/>
            <a:ext cx="32575233"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C</a:t>
            </a:r>
            <a:r>
              <a:rPr kumimoji="0" lang="en-US" altLang="en-US" sz="4400" b="1" i="0" u="none" strike="noStrike" cap="none" normalizeH="0" baseline="0" dirty="0" bmk="">
                <a:ln>
                  <a:noFill/>
                </a:ln>
                <a:effectLst/>
                <a:latin typeface="Calibri" panose="020F0502020204030204" pitchFamily="34" charset="0"/>
                <a:ea typeface="Calibri" panose="020F0502020204030204" pitchFamily="34" charset="0"/>
                <a:cs typeface="Calibri" panose="020F0502020204030204" pitchFamily="34" charset="0"/>
              </a:rPr>
              <a:t>arbon monoxide (CO) is a common world-wide poison estimated to effect ~137 people per million annually, although incidence is higher in some developing countries (1-3). Cognitive, psychological, vestibular and motor impairments occur in ~25-50% of survivors from severe CO poisoning (4,5). The etiology for neurological deficits that arise from days to weeks after poisoning remains unclear, as risk correlates poorly with hypoxic stress assessed by blood carboxyhemoglobin (COHb) levels. Patients with neurological sequelae show gradations of demyelination and cerebral white matter changes by magnetic resonance imaging (MRI) with elevations of myelin basic protein (MBP) in cerebrospinal fluid </a:t>
            </a:r>
            <a:r>
              <a:rPr kumimoji="0" lang="en-US" altLang="en-US" sz="4400"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(6-9). </a:t>
            </a:r>
            <a:endParaRPr kumimoji="0" lang="en-US" altLang="en-US" sz="4400" b="1" i="0" u="none" strike="noStrike" cap="none" normalizeH="0" baseline="0" dirty="0">
              <a:ln>
                <a:noFill/>
              </a:ln>
              <a:effectLst/>
              <a:latin typeface="Calibri" panose="020F0502020204030204" pitchFamily="34" charset="0"/>
              <a:cs typeface="Calibri" panose="020F0502020204030204" pitchFamily="34" charset="0"/>
            </a:endParaRPr>
          </a:p>
        </p:txBody>
      </p:sp>
      <p:sp>
        <p:nvSpPr>
          <p:cNvPr id="3" name="Rectangle 7">
            <a:extLst>
              <a:ext uri="{FF2B5EF4-FFF2-40B4-BE49-F238E27FC236}">
                <a16:creationId xmlns:a16="http://schemas.microsoft.com/office/drawing/2014/main" id="{9CE8008A-2FE4-A59A-05D2-91D2E621CF6F}"/>
              </a:ext>
            </a:extLst>
          </p:cNvPr>
          <p:cNvSpPr>
            <a:spLocks noChangeArrowheads="1"/>
          </p:cNvSpPr>
          <p:nvPr/>
        </p:nvSpPr>
        <p:spPr bwMode="auto">
          <a:xfrm>
            <a:off x="2000382" y="7855156"/>
            <a:ext cx="32575233"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O</a:t>
            </a:r>
            <a:r>
              <a:rPr kumimoji="0" lang="en-US" altLang="en-US" sz="4400" b="1" i="0" u="none" strike="noStrike" cap="none" normalizeH="0" baseline="0" dirty="0" bmk="">
                <a:ln>
                  <a:noFill/>
                </a:ln>
                <a:effectLst/>
                <a:latin typeface="Calibri" panose="020F0502020204030204" pitchFamily="34" charset="0"/>
                <a:ea typeface="Calibri" panose="020F0502020204030204" pitchFamily="34" charset="0"/>
                <a:cs typeface="Calibri" panose="020F0502020204030204" pitchFamily="34" charset="0"/>
              </a:rPr>
              <a:t>ur investigation used a murine model previously shown to involve MBP alterations leading to neurological dysfunction </a:t>
            </a:r>
            <a:r>
              <a:rPr lang="en-US" altLang="en-US" sz="4400" b="1" dirty="0" bmk="">
                <a:latin typeface="Calibri" panose="020F0502020204030204" pitchFamily="34" charset="0"/>
                <a:ea typeface="Calibri" panose="020F0502020204030204" pitchFamily="34" charset="0"/>
                <a:cs typeface="Calibri" panose="020F0502020204030204" pitchFamily="34" charset="0"/>
              </a:rPr>
              <a:t>and </a:t>
            </a:r>
            <a:r>
              <a:rPr kumimoji="0" lang="en-US" altLang="en-US" sz="4400" b="1" i="0" u="none" strike="noStrike" cap="none" normalizeH="0" baseline="0" dirty="0" bmk="">
                <a:ln>
                  <a:noFill/>
                </a:ln>
                <a:effectLst/>
                <a:latin typeface="Calibri" panose="020F0502020204030204" pitchFamily="34" charset="0"/>
                <a:ea typeface="Calibri" panose="020F0502020204030204" pitchFamily="34" charset="0"/>
                <a:cs typeface="Calibri" panose="020F0502020204030204" pitchFamily="34" charset="0"/>
              </a:rPr>
              <a:t> explored the role of inflammatory microparticles (MPs) in CO poisoning (10-12). MPs are one of a variety of so-called extracellular  vesicles that play roles in cell-to-cell communication and inflammation (13). CO neuropathology can be  transmitted to naïve mice by  injections of MPs isolated from the blood of CO-poisoned mice (14). Neutrophils are  involved with the MPs insults because myeloperoxidase (MPO) null knockout mice are resistant to injuries from MP infusions (14).  CNS-generated  MPs can collect in the deep cervical lymph nodes and some are liberated to the blood  stream </a:t>
            </a:r>
            <a:r>
              <a:rPr kumimoji="0" lang="en-US" altLang="en-US" sz="4400"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(15). </a:t>
            </a:r>
            <a:endParaRPr kumimoji="0" lang="en-US" altLang="en-US" sz="4400" b="1" i="0" u="none" strike="noStrike" cap="none" normalizeH="0" baseline="0" dirty="0">
              <a:ln>
                <a:noFill/>
              </a:ln>
              <a:effectLst/>
              <a:latin typeface="Calibri" panose="020F0502020204030204" pitchFamily="34" charset="0"/>
              <a:cs typeface="Calibri" panose="020F0502020204030204" pitchFamily="34" charset="0"/>
            </a:endParaRPr>
          </a:p>
        </p:txBody>
      </p:sp>
      <p:sp>
        <p:nvSpPr>
          <p:cNvPr id="4" name="Rectangle 8">
            <a:extLst>
              <a:ext uri="{FF2B5EF4-FFF2-40B4-BE49-F238E27FC236}">
                <a16:creationId xmlns:a16="http://schemas.microsoft.com/office/drawing/2014/main" id="{6328FF9B-A3E6-B5A4-5BF8-DE5C3BC9A977}"/>
              </a:ext>
            </a:extLst>
          </p:cNvPr>
          <p:cNvSpPr>
            <a:spLocks noChangeArrowheads="1"/>
          </p:cNvSpPr>
          <p:nvPr/>
        </p:nvSpPr>
        <p:spPr bwMode="auto">
          <a:xfrm>
            <a:off x="2000381" y="12436475"/>
            <a:ext cx="32575233"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Neutrophil activation occurs in acutely CO poisoned patients (11). This also occurs in our murine model and drives cerebral microvascular oxidative stress causing alterations in MBP that, in turn, lead to an adaptive immunological  response and functional neurological deficits (10-12). Events are abrogated by neutropenia, antioxidants or inhibiting  neutrophil adherence (one action of HBO</a:t>
            </a:r>
            <a:r>
              <a:rPr kumimoji="0" lang="en-US" altLang="en-US" sz="4400" b="1" i="0" u="none" strike="noStrike" cap="none" normalizeH="0" baseline="-25000" dirty="0">
                <a:ln>
                  <a:noFill/>
                </a:ln>
                <a:effectLst/>
                <a:latin typeface="Calibri" panose="020F0502020204030204" pitchFamily="34" charset="0"/>
                <a:ea typeface="Calibri" panose="020F0502020204030204" pitchFamily="34" charset="0"/>
                <a:cs typeface="Calibri" panose="020F0502020204030204" pitchFamily="34" charset="0"/>
              </a:rPr>
              <a:t>2</a:t>
            </a:r>
            <a:r>
              <a:rPr kumimoji="0" lang="en-US" altLang="en-US" sz="4400"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There is no explanation for why neutrophils are activated, why they target the neurovasculature, nor how neuroinflammation is perpetuated so that functional deficits are manifested  weeks after CO exposure. </a:t>
            </a:r>
            <a:endParaRPr kumimoji="0" lang="en-US" altLang="en-US" sz="4400" b="1" i="0" u="none" strike="noStrike" cap="none" normalizeH="0" baseline="0" dirty="0">
              <a:ln>
                <a:noFill/>
              </a:ln>
              <a:effectLst/>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FAEBA602-6482-6231-4305-338A162F42ED}"/>
              </a:ext>
            </a:extLst>
          </p:cNvPr>
          <p:cNvSpPr txBox="1"/>
          <p:nvPr/>
        </p:nvSpPr>
        <p:spPr>
          <a:xfrm>
            <a:off x="2000381" y="16340685"/>
            <a:ext cx="32575232" cy="2800767"/>
          </a:xfrm>
          <a:prstGeom prst="rect">
            <a:avLst/>
          </a:prstGeom>
          <a:noFill/>
        </p:spPr>
        <p:txBody>
          <a:bodyPr wrap="square">
            <a:spAutoFit/>
          </a:bodyPr>
          <a:lstStyle/>
          <a:p>
            <a:r>
              <a:rPr lang="en-US" sz="4400" b="1"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We hypothesized that  intra-CNS responses to CO would be reflected by changes in the MPs that exit the brain via the glymphatic system. Once these MPs gain access to the blood stream, they could activate neutrophils due to expression of proteins such as thrombospondin-1 (TSP-1), a product generated by activated astrocytes. Further, we hypothesized that HBO2 would abrogate MPs production, neutrophil activation and loss of blood brain barrier integrity.</a:t>
            </a:r>
            <a:endParaRPr lang="en-US" sz="4400" b="1" dirty="0">
              <a:solidFill>
                <a:srgbClr val="FFFF00"/>
              </a:solidFill>
              <a:latin typeface="Calibri" panose="020F0502020204030204" pitchFamily="34" charset="0"/>
              <a:cs typeface="Calibri" panose="020F0502020204030204" pitchFamily="34" charset="0"/>
            </a:endParaRPr>
          </a:p>
        </p:txBody>
      </p:sp>
      <p:sp>
        <p:nvSpPr>
          <p:cNvPr id="6" name="Rounded Rectangle 5">
            <a:extLst>
              <a:ext uri="{FF2B5EF4-FFF2-40B4-BE49-F238E27FC236}">
                <a16:creationId xmlns:a16="http://schemas.microsoft.com/office/drawing/2014/main" id="{944EDF3F-457E-E7BE-053E-2819F91A5022}"/>
              </a:ext>
            </a:extLst>
          </p:cNvPr>
          <p:cNvSpPr/>
          <p:nvPr/>
        </p:nvSpPr>
        <p:spPr>
          <a:xfrm>
            <a:off x="2000382" y="1004128"/>
            <a:ext cx="8649729" cy="1655805"/>
          </a:xfrm>
          <a:prstGeom prst="roundRect">
            <a:avLst/>
          </a:prstGeom>
          <a:solidFill>
            <a:schemeClr val="accent3">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7200" b="1" dirty="0">
                <a:solidFill>
                  <a:schemeClr val="bg1"/>
                </a:solidFill>
              </a:rPr>
              <a:t>INTRODUCTION</a:t>
            </a:r>
          </a:p>
        </p:txBody>
      </p:sp>
    </p:spTree>
    <p:extLst>
      <p:ext uri="{BB962C8B-B14F-4D97-AF65-F5344CB8AC3E}">
        <p14:creationId xmlns:p14="http://schemas.microsoft.com/office/powerpoint/2010/main" val="294664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F7C19B-82CE-F6A1-62D5-0A4D7189DB61}"/>
              </a:ext>
            </a:extLst>
          </p:cNvPr>
          <p:cNvSpPr/>
          <p:nvPr/>
        </p:nvSpPr>
        <p:spPr>
          <a:xfrm>
            <a:off x="1481092" y="3833696"/>
            <a:ext cx="33472073" cy="2585323"/>
          </a:xfrm>
          <a:prstGeom prst="rect">
            <a:avLst/>
          </a:prstGeom>
        </p:spPr>
        <p:txBody>
          <a:bodyPr wrap="square">
            <a:spAutoFit/>
          </a:bodyPr>
          <a:lstStyle/>
          <a:p>
            <a:r>
              <a:rPr lang="en-US" b="1" dirty="0">
                <a:effectLst/>
                <a:latin typeface="Calibri" panose="020F0502020204030204" pitchFamily="34" charset="0"/>
                <a:ea typeface="Calibri" panose="020F0502020204030204" pitchFamily="34" charset="0"/>
                <a:cs typeface="Calibri" panose="020F0502020204030204" pitchFamily="34" charset="0"/>
              </a:rPr>
              <a:t>All aspects of this study were reviewed and approved by the Institutional Animal Care and Use Committee. All experiments were performed using young, adult (10–12 weeks) mice with approximately equal numbers of males and females in all experimental groups. </a:t>
            </a:r>
            <a:endParaRPr lang="en-US" b="1" dirty="0">
              <a:latin typeface="Calibri" panose="020F0502020204030204" pitchFamily="34" charset="0"/>
              <a:cs typeface="Calibri" panose="020F0502020204030204" pitchFamily="34" charset="0"/>
            </a:endParaRPr>
          </a:p>
        </p:txBody>
      </p:sp>
      <p:sp>
        <p:nvSpPr>
          <p:cNvPr id="3" name="Rectangle 1">
            <a:extLst>
              <a:ext uri="{FF2B5EF4-FFF2-40B4-BE49-F238E27FC236}">
                <a16:creationId xmlns:a16="http://schemas.microsoft.com/office/drawing/2014/main" id="{5076A98E-5F53-D278-E9BE-A838B25FA219}"/>
              </a:ext>
            </a:extLst>
          </p:cNvPr>
          <p:cNvSpPr>
            <a:spLocks noChangeArrowheads="1"/>
          </p:cNvSpPr>
          <p:nvPr/>
        </p:nvSpPr>
        <p:spPr bwMode="auto">
          <a:xfrm>
            <a:off x="1481092" y="6886007"/>
            <a:ext cx="33472073"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Mice were left to breathe room air (control) or subjected to 1-hour exposure to CO according to an established model of 1000 ppm for 40 minutes and 3000 ppm for 20 minutes (12, 14). In prior studies we demonstrated that this exposure achieves a blood carboxyhemoglobin level of 54% (11, 12). Where indicated, some were exposed to 2.8 ATA O</a:t>
            </a:r>
            <a:r>
              <a:rPr kumimoji="0" lang="en-US" altLang="en-US" b="1" i="0" u="none" strike="noStrike" cap="none" normalizeH="0" baseline="-25000" dirty="0">
                <a:ln>
                  <a:noFill/>
                </a:ln>
                <a:effectLst/>
                <a:latin typeface="Calibri" panose="020F0502020204030204" pitchFamily="34" charset="0"/>
                <a:ea typeface="Calibri" panose="020F0502020204030204" pitchFamily="34" charset="0"/>
                <a:cs typeface="Calibri" panose="020F0502020204030204" pitchFamily="34" charset="0"/>
              </a:rPr>
              <a:t>2</a:t>
            </a:r>
            <a:r>
              <a:rPr kumimoji="0" lang="en-US" altLang="en-US"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for 45 minutes after CO, and some injected IV with 100,000 cervical node MPs isolated from either a control mouse and one first exposed to CO.</a:t>
            </a:r>
            <a:endParaRPr kumimoji="0" lang="en-US" altLang="en-US" b="1" i="0" u="none" strike="noStrike" cap="none" normalizeH="0" baseline="0" dirty="0">
              <a:ln>
                <a:noFill/>
              </a:ln>
              <a:effectLst/>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4D0845D8-0DA0-486A-9F9F-564647177BA3}"/>
              </a:ext>
            </a:extLst>
          </p:cNvPr>
          <p:cNvSpPr txBox="1"/>
          <p:nvPr/>
        </p:nvSpPr>
        <p:spPr>
          <a:xfrm>
            <a:off x="1595392" y="11600312"/>
            <a:ext cx="33425584" cy="2585323"/>
          </a:xfrm>
          <a:prstGeom prst="rect">
            <a:avLst/>
          </a:prstGeom>
          <a:noFill/>
        </p:spPr>
        <p:txBody>
          <a:bodyPr wrap="square">
            <a:spAutoFit/>
          </a:bodyPr>
          <a:lstStyle/>
          <a:p>
            <a:r>
              <a:rPr lang="en-US" b="1" dirty="0">
                <a:effectLst/>
                <a:latin typeface="Calibri" panose="020F0502020204030204" pitchFamily="34" charset="0"/>
                <a:ea typeface="Calibri" panose="020F0502020204030204" pitchFamily="34" charset="0"/>
                <a:cs typeface="Calibri" panose="020F0502020204030204" pitchFamily="34" charset="0"/>
              </a:rPr>
              <a:t>Cervical lymph nodes were identified and removed from mice, and MPs isolated from nodes and blood as has been described previously (15). MPs and neutrophil activation were analyzed by flow cytometry with an 8-color, triple laser </a:t>
            </a:r>
            <a:r>
              <a:rPr lang="en-US" b="1" dirty="0" err="1">
                <a:effectLst/>
                <a:latin typeface="Calibri" panose="020F0502020204030204" pitchFamily="34" charset="0"/>
                <a:ea typeface="Calibri" panose="020F0502020204030204" pitchFamily="34" charset="0"/>
                <a:cs typeface="Calibri" panose="020F0502020204030204" pitchFamily="34" charset="0"/>
              </a:rPr>
              <a:t>MACSQuant</a:t>
            </a:r>
            <a:r>
              <a:rPr lang="en-US" b="1" dirty="0">
                <a:effectLst/>
                <a:latin typeface="Calibri" panose="020F0502020204030204" pitchFamily="34" charset="0"/>
                <a:ea typeface="Calibri" panose="020F0502020204030204" pitchFamily="34" charset="0"/>
                <a:cs typeface="Calibri" panose="020F0502020204030204" pitchFamily="34" charset="0"/>
              </a:rPr>
              <a:t>® Analyzer (</a:t>
            </a:r>
            <a:r>
              <a:rPr lang="en-US" b="1" dirty="0" err="1">
                <a:effectLst/>
                <a:latin typeface="Calibri" panose="020F0502020204030204" pitchFamily="34" charset="0"/>
                <a:ea typeface="Calibri" panose="020F0502020204030204" pitchFamily="34" charset="0"/>
                <a:cs typeface="Calibri" panose="020F0502020204030204" pitchFamily="34" charset="0"/>
              </a:rPr>
              <a:t>Miltenyi</a:t>
            </a:r>
            <a:r>
              <a:rPr lang="en-US" b="1" dirty="0">
                <a:effectLst/>
                <a:latin typeface="Calibri" panose="020F0502020204030204" pitchFamily="34" charset="0"/>
                <a:ea typeface="Calibri" panose="020F0502020204030204" pitchFamily="34" charset="0"/>
                <a:cs typeface="Calibri" panose="020F0502020204030204" pitchFamily="34" charset="0"/>
              </a:rPr>
              <a:t> </a:t>
            </a:r>
            <a:r>
              <a:rPr lang="en-US" b="1" dirty="0" err="1">
                <a:effectLst/>
                <a:latin typeface="Calibri" panose="020F0502020204030204" pitchFamily="34" charset="0"/>
                <a:ea typeface="Calibri" panose="020F0502020204030204" pitchFamily="34" charset="0"/>
                <a:cs typeface="Calibri" panose="020F0502020204030204" pitchFamily="34" charset="0"/>
              </a:rPr>
              <a:t>Biotec</a:t>
            </a:r>
            <a:r>
              <a:rPr lang="en-US" b="1" dirty="0">
                <a:effectLst/>
                <a:latin typeface="Calibri" panose="020F0502020204030204" pitchFamily="34" charset="0"/>
                <a:ea typeface="Calibri" panose="020F0502020204030204" pitchFamily="34" charset="0"/>
                <a:cs typeface="Calibri" panose="020F0502020204030204" pitchFamily="34" charset="0"/>
              </a:rPr>
              <a:t> Corp., Auburn, CA).  </a:t>
            </a:r>
            <a:endParaRPr lang="en-US" b="1" dirty="0">
              <a:latin typeface="Calibri" panose="020F0502020204030204" pitchFamily="34" charset="0"/>
              <a:cs typeface="Calibri" panose="020F0502020204030204" pitchFamily="34" charset="0"/>
            </a:endParaRPr>
          </a:p>
        </p:txBody>
      </p:sp>
      <p:sp>
        <p:nvSpPr>
          <p:cNvPr id="5" name="Rectangle 2">
            <a:extLst>
              <a:ext uri="{FF2B5EF4-FFF2-40B4-BE49-F238E27FC236}">
                <a16:creationId xmlns:a16="http://schemas.microsoft.com/office/drawing/2014/main" id="{FEE8F9BA-507A-9306-7C1F-025FDA10BF08}"/>
              </a:ext>
            </a:extLst>
          </p:cNvPr>
          <p:cNvSpPr>
            <a:spLocks noChangeArrowheads="1"/>
          </p:cNvSpPr>
          <p:nvPr/>
        </p:nvSpPr>
        <p:spPr bwMode="auto">
          <a:xfrm>
            <a:off x="1481092" y="15079017"/>
            <a:ext cx="33539884"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Vascular leakage of was quantified after mice were injected with </a:t>
            </a:r>
            <a:r>
              <a:rPr lang="en-US" b="1" dirty="0">
                <a:effectLst/>
                <a:latin typeface="Calibri" panose="020F0502020204030204" pitchFamily="34" charset="0"/>
                <a:ea typeface="Calibri" panose="020F0502020204030204" pitchFamily="34" charset="0"/>
                <a:cs typeface="Calibri" panose="020F0502020204030204" pitchFamily="34" charset="0"/>
              </a:rPr>
              <a:t>lysine-fixable </a:t>
            </a:r>
            <a:r>
              <a:rPr lang="en-US" b="1" dirty="0" err="1">
                <a:effectLst/>
                <a:latin typeface="Calibri" panose="020F0502020204030204" pitchFamily="34" charset="0"/>
                <a:ea typeface="Calibri" panose="020F0502020204030204" pitchFamily="34" charset="0"/>
                <a:cs typeface="Calibri" panose="020F0502020204030204" pitchFamily="34" charset="0"/>
              </a:rPr>
              <a:t>tetramethylrhodamine</a:t>
            </a:r>
            <a:r>
              <a:rPr lang="en-US" b="1" dirty="0">
                <a:effectLst/>
                <a:latin typeface="Calibri" panose="020F0502020204030204" pitchFamily="34" charset="0"/>
                <a:ea typeface="Calibri" panose="020F0502020204030204" pitchFamily="34" charset="0"/>
                <a:cs typeface="Calibri" panose="020F0502020204030204" pitchFamily="34" charset="0"/>
              </a:rPr>
              <a:t>-conjugated </a:t>
            </a:r>
          </a:p>
          <a:p>
            <a:pPr marL="0" marR="0" lvl="0" indent="0" algn="l" defTabSz="914400" rtl="0" eaLnBrk="0" fontAlgn="base" latinLnBrk="0" hangingPunct="0">
              <a:lnSpc>
                <a:spcPct val="100000"/>
              </a:lnSpc>
              <a:spcBef>
                <a:spcPct val="0"/>
              </a:spcBef>
              <a:spcAft>
                <a:spcPct val="0"/>
              </a:spcAft>
              <a:buClrTx/>
              <a:buSzTx/>
              <a:buFontTx/>
              <a:buNone/>
              <a:tabLst/>
            </a:pPr>
            <a:r>
              <a:rPr lang="en-US" b="1" dirty="0">
                <a:effectLst/>
                <a:latin typeface="Calibri" panose="020F0502020204030204" pitchFamily="34" charset="0"/>
                <a:ea typeface="Calibri" panose="020F0502020204030204" pitchFamily="34" charset="0"/>
                <a:cs typeface="Calibri" panose="020F0502020204030204" pitchFamily="34" charset="0"/>
              </a:rPr>
              <a:t>dextran (2 x 10</a:t>
            </a:r>
            <a:r>
              <a:rPr lang="en-US" b="1" baseline="30000" dirty="0">
                <a:effectLst/>
                <a:latin typeface="Calibri" panose="020F0502020204030204" pitchFamily="34" charset="0"/>
                <a:ea typeface="Calibri" panose="020F0502020204030204" pitchFamily="34" charset="0"/>
                <a:cs typeface="Calibri" panose="020F0502020204030204" pitchFamily="34" charset="0"/>
              </a:rPr>
              <a:t>6</a:t>
            </a:r>
            <a:r>
              <a:rPr lang="en-US" b="1" dirty="0">
                <a:effectLst/>
                <a:latin typeface="Calibri" panose="020F0502020204030204" pitchFamily="34" charset="0"/>
                <a:ea typeface="Calibri" panose="020F0502020204030204" pitchFamily="34" charset="0"/>
                <a:cs typeface="Calibri" panose="020F0502020204030204" pitchFamily="34" charset="0"/>
              </a:rPr>
              <a:t> Da, Invitrogen, Carlsbad, CA) with </a:t>
            </a:r>
            <a:r>
              <a:rPr kumimoji="0" lang="en-US" altLang="en-US"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rhodamine fluorescence values normalized to that obtained with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a control mouse included in each experiment (15). Neutrophil sequestration was evaluated by performing Western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blots on tissue homogenates, probing for Ly6G and MPO and normalizing band density to β-actin bands on the same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blots following our published procedures (12, 15).</a:t>
            </a:r>
            <a:endParaRPr kumimoji="0" lang="en-US" altLang="en-US" b="1" i="0" u="none" strike="noStrike" cap="none" normalizeH="0" baseline="0" dirty="0">
              <a:ln>
                <a:noFill/>
              </a:ln>
              <a:effectLst/>
              <a:latin typeface="Calibri" panose="020F0502020204030204" pitchFamily="34" charset="0"/>
              <a:cs typeface="Calibri" panose="020F0502020204030204" pitchFamily="34" charset="0"/>
            </a:endParaRPr>
          </a:p>
        </p:txBody>
      </p:sp>
      <p:sp>
        <p:nvSpPr>
          <p:cNvPr id="6" name="Rounded Rectangle 5">
            <a:extLst>
              <a:ext uri="{FF2B5EF4-FFF2-40B4-BE49-F238E27FC236}">
                <a16:creationId xmlns:a16="http://schemas.microsoft.com/office/drawing/2014/main" id="{1934FF2D-2EC9-7B2A-725F-3F6C6BAD7E1E}"/>
              </a:ext>
            </a:extLst>
          </p:cNvPr>
          <p:cNvSpPr/>
          <p:nvPr/>
        </p:nvSpPr>
        <p:spPr>
          <a:xfrm>
            <a:off x="1481092" y="1284509"/>
            <a:ext cx="8649729" cy="1655805"/>
          </a:xfrm>
          <a:prstGeom prst="roundRect">
            <a:avLst/>
          </a:prstGeom>
          <a:solidFill>
            <a:schemeClr val="accent3">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7200" b="1" dirty="0">
                <a:solidFill>
                  <a:schemeClr val="bg1"/>
                </a:solidFill>
              </a:rPr>
              <a:t>METHODS</a:t>
            </a:r>
          </a:p>
        </p:txBody>
      </p:sp>
    </p:spTree>
    <p:extLst>
      <p:ext uri="{BB962C8B-B14F-4D97-AF65-F5344CB8AC3E}">
        <p14:creationId xmlns:p14="http://schemas.microsoft.com/office/powerpoint/2010/main" val="3958785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E011B75-01AD-461C-F681-489DE31883F1}"/>
              </a:ext>
            </a:extLst>
          </p:cNvPr>
          <p:cNvGrpSpPr/>
          <p:nvPr/>
        </p:nvGrpSpPr>
        <p:grpSpPr>
          <a:xfrm>
            <a:off x="1007712" y="3272366"/>
            <a:ext cx="14961120" cy="9213612"/>
            <a:chOff x="3019241" y="1968427"/>
            <a:chExt cx="14976998" cy="9147202"/>
          </a:xfrm>
        </p:grpSpPr>
        <p:grpSp>
          <p:nvGrpSpPr>
            <p:cNvPr id="3" name="Group 2">
              <a:extLst>
                <a:ext uri="{FF2B5EF4-FFF2-40B4-BE49-F238E27FC236}">
                  <a16:creationId xmlns:a16="http://schemas.microsoft.com/office/drawing/2014/main" id="{4945976D-3737-DD44-2C66-FB7557D5F9EC}"/>
                </a:ext>
              </a:extLst>
            </p:cNvPr>
            <p:cNvGrpSpPr/>
            <p:nvPr/>
          </p:nvGrpSpPr>
          <p:grpSpPr>
            <a:xfrm>
              <a:off x="3019241" y="1968427"/>
              <a:ext cx="11729104" cy="7433015"/>
              <a:chOff x="24416569" y="286727"/>
              <a:chExt cx="10537247" cy="7433015"/>
            </a:xfrm>
          </p:grpSpPr>
          <p:graphicFrame>
            <p:nvGraphicFramePr>
              <p:cNvPr id="12" name="Object 11">
                <a:extLst>
                  <a:ext uri="{FF2B5EF4-FFF2-40B4-BE49-F238E27FC236}">
                    <a16:creationId xmlns:a16="http://schemas.microsoft.com/office/drawing/2014/main" id="{B63406B7-727A-604B-CC9D-A146C5B411F6}"/>
                  </a:ext>
                </a:extLst>
              </p:cNvPr>
              <p:cNvGraphicFramePr>
                <a:graphicFrameLocks noChangeAspect="1"/>
              </p:cNvGraphicFramePr>
              <p:nvPr>
                <p:extLst>
                  <p:ext uri="{D42A27DB-BD31-4B8C-83A1-F6EECF244321}">
                    <p14:modId xmlns:p14="http://schemas.microsoft.com/office/powerpoint/2010/main" val="3174968076"/>
                  </p:ext>
                </p:extLst>
              </p:nvPr>
            </p:nvGraphicFramePr>
            <p:xfrm>
              <a:off x="24943886" y="286727"/>
              <a:ext cx="10009929" cy="3776069"/>
            </p:xfrm>
            <a:graphic>
              <a:graphicData uri="http://schemas.openxmlformats.org/presentationml/2006/ole">
                <mc:AlternateContent xmlns:mc="http://schemas.openxmlformats.org/markup-compatibility/2006">
                  <mc:Choice xmlns:v="urn:schemas-microsoft-com:vml" Requires="v">
                    <p:oleObj name="SPW 12.0 Graph" r:id="rId2" imgW="5651082" imgH="3997536" progId="SigmaPlotGraphicObject.11">
                      <p:embed/>
                    </p:oleObj>
                  </mc:Choice>
                  <mc:Fallback>
                    <p:oleObj name="SPW 12.0 Graph" r:id="rId2" imgW="5651082" imgH="3997536" progId="SigmaPlotGraphicObject.11">
                      <p:embed/>
                      <p:pic>
                        <p:nvPicPr>
                          <p:cNvPr id="23" name="Object 22">
                            <a:extLst>
                              <a:ext uri="{FF2B5EF4-FFF2-40B4-BE49-F238E27FC236}">
                                <a16:creationId xmlns:a16="http://schemas.microsoft.com/office/drawing/2014/main" id="{D83885A8-A8F8-4BEB-8C5A-6798AA79348C}"/>
                              </a:ext>
                            </a:extLst>
                          </p:cNvPr>
                          <p:cNvPicPr/>
                          <p:nvPr/>
                        </p:nvPicPr>
                        <p:blipFill>
                          <a:blip r:embed="rId3"/>
                          <a:stretch>
                            <a:fillRect/>
                          </a:stretch>
                        </p:blipFill>
                        <p:spPr>
                          <a:xfrm>
                            <a:off x="24943886" y="286727"/>
                            <a:ext cx="10009929" cy="3776069"/>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BB11DE76-E2C2-8C44-8F4F-A444672DB5FA}"/>
                  </a:ext>
                </a:extLst>
              </p:cNvPr>
              <p:cNvGraphicFramePr>
                <a:graphicFrameLocks noChangeAspect="1"/>
              </p:cNvGraphicFramePr>
              <p:nvPr>
                <p:extLst>
                  <p:ext uri="{D42A27DB-BD31-4B8C-83A1-F6EECF244321}">
                    <p14:modId xmlns:p14="http://schemas.microsoft.com/office/powerpoint/2010/main" val="3490788872"/>
                  </p:ext>
                </p:extLst>
              </p:nvPr>
            </p:nvGraphicFramePr>
            <p:xfrm>
              <a:off x="24996934" y="4253931"/>
              <a:ext cx="9956882" cy="3465811"/>
            </p:xfrm>
            <a:graphic>
              <a:graphicData uri="http://schemas.openxmlformats.org/presentationml/2006/ole">
                <mc:AlternateContent xmlns:mc="http://schemas.openxmlformats.org/markup-compatibility/2006">
                  <mc:Choice xmlns:v="urn:schemas-microsoft-com:vml" Requires="v">
                    <p:oleObj name="SPW 12.0 Graph" r:id="rId4" imgW="5649641" imgH="3921235" progId="SigmaPlotGraphicObject.11">
                      <p:embed/>
                    </p:oleObj>
                  </mc:Choice>
                  <mc:Fallback>
                    <p:oleObj name="SPW 12.0 Graph" r:id="rId4" imgW="5649641" imgH="3921235" progId="SigmaPlotGraphicObject.11">
                      <p:embed/>
                      <p:pic>
                        <p:nvPicPr>
                          <p:cNvPr id="24" name="Object 23">
                            <a:extLst>
                              <a:ext uri="{FF2B5EF4-FFF2-40B4-BE49-F238E27FC236}">
                                <a16:creationId xmlns:a16="http://schemas.microsoft.com/office/drawing/2014/main" id="{229B7970-F13C-4F14-98DB-7C3D4836C13E}"/>
                              </a:ext>
                            </a:extLst>
                          </p:cNvPr>
                          <p:cNvPicPr/>
                          <p:nvPr/>
                        </p:nvPicPr>
                        <p:blipFill>
                          <a:blip r:embed="rId5"/>
                          <a:stretch>
                            <a:fillRect/>
                          </a:stretch>
                        </p:blipFill>
                        <p:spPr>
                          <a:xfrm>
                            <a:off x="24996934" y="4253931"/>
                            <a:ext cx="9956882" cy="3465811"/>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FCEF9684-D607-EFFB-75D5-FA505AD8BC3E}"/>
                  </a:ext>
                </a:extLst>
              </p:cNvPr>
              <p:cNvSpPr txBox="1"/>
              <p:nvPr/>
            </p:nvSpPr>
            <p:spPr>
              <a:xfrm rot="16200000">
                <a:off x="23238388" y="5785923"/>
                <a:ext cx="2826415" cy="470053"/>
              </a:xfrm>
              <a:prstGeom prst="rect">
                <a:avLst/>
              </a:prstGeom>
              <a:noFill/>
            </p:spPr>
            <p:txBody>
              <a:bodyPr wrap="none" rtlCol="0">
                <a:spAutoFit/>
              </a:bodyPr>
              <a:lstStyle/>
              <a:p>
                <a:r>
                  <a:rPr lang="en-US" sz="2800" b="1" dirty="0"/>
                  <a:t>MPs#/µl plasma</a:t>
                </a:r>
              </a:p>
            </p:txBody>
          </p:sp>
          <p:sp>
            <p:nvSpPr>
              <p:cNvPr id="15" name="TextBox 14">
                <a:extLst>
                  <a:ext uri="{FF2B5EF4-FFF2-40B4-BE49-F238E27FC236}">
                    <a16:creationId xmlns:a16="http://schemas.microsoft.com/office/drawing/2014/main" id="{0CDB60A7-792C-A6F4-DB31-803C299EEF07}"/>
                  </a:ext>
                </a:extLst>
              </p:cNvPr>
              <p:cNvSpPr txBox="1"/>
              <p:nvPr/>
            </p:nvSpPr>
            <p:spPr>
              <a:xfrm rot="16200000">
                <a:off x="22867067" y="1950361"/>
                <a:ext cx="3597588" cy="470053"/>
              </a:xfrm>
              <a:prstGeom prst="rect">
                <a:avLst/>
              </a:prstGeom>
              <a:noFill/>
            </p:spPr>
            <p:txBody>
              <a:bodyPr wrap="none" rtlCol="0">
                <a:spAutoFit/>
              </a:bodyPr>
              <a:lstStyle/>
              <a:p>
                <a:r>
                  <a:rPr lang="en-US" sz="2800" b="1" dirty="0"/>
                  <a:t>MPs#/µl NODE prep</a:t>
                </a:r>
              </a:p>
            </p:txBody>
          </p:sp>
          <p:sp>
            <p:nvSpPr>
              <p:cNvPr id="16" name="TextBox 15">
                <a:extLst>
                  <a:ext uri="{FF2B5EF4-FFF2-40B4-BE49-F238E27FC236}">
                    <a16:creationId xmlns:a16="http://schemas.microsoft.com/office/drawing/2014/main" id="{D98EE471-7702-824A-7523-6F76A6FDD16E}"/>
                  </a:ext>
                </a:extLst>
              </p:cNvPr>
              <p:cNvSpPr txBox="1"/>
              <p:nvPr/>
            </p:nvSpPr>
            <p:spPr>
              <a:xfrm>
                <a:off x="29970027" y="659276"/>
                <a:ext cx="4293163" cy="707886"/>
              </a:xfrm>
              <a:prstGeom prst="rect">
                <a:avLst/>
              </a:prstGeom>
              <a:noFill/>
            </p:spPr>
            <p:txBody>
              <a:bodyPr wrap="none" rtlCol="0">
                <a:spAutoFit/>
              </a:bodyPr>
              <a:lstStyle/>
              <a:p>
                <a:r>
                  <a:rPr lang="en-US" sz="4000" b="1" dirty="0"/>
                  <a:t>Cervical Node MPs</a:t>
                </a:r>
              </a:p>
            </p:txBody>
          </p:sp>
          <p:sp>
            <p:nvSpPr>
              <p:cNvPr id="17" name="TextBox 16">
                <a:extLst>
                  <a:ext uri="{FF2B5EF4-FFF2-40B4-BE49-F238E27FC236}">
                    <a16:creationId xmlns:a16="http://schemas.microsoft.com/office/drawing/2014/main" id="{F90C689A-DDFF-E614-AE2D-6D5369C3BE2B}"/>
                  </a:ext>
                </a:extLst>
              </p:cNvPr>
              <p:cNvSpPr txBox="1"/>
              <p:nvPr/>
            </p:nvSpPr>
            <p:spPr>
              <a:xfrm>
                <a:off x="31816197" y="4662900"/>
                <a:ext cx="2541080" cy="707886"/>
              </a:xfrm>
              <a:prstGeom prst="rect">
                <a:avLst/>
              </a:prstGeom>
              <a:noFill/>
            </p:spPr>
            <p:txBody>
              <a:bodyPr wrap="none" rtlCol="0">
                <a:spAutoFit/>
              </a:bodyPr>
              <a:lstStyle/>
              <a:p>
                <a:r>
                  <a:rPr lang="en-US" sz="4000" b="1" dirty="0"/>
                  <a:t>Blood MPs</a:t>
                </a:r>
              </a:p>
            </p:txBody>
          </p:sp>
          <p:sp>
            <p:nvSpPr>
              <p:cNvPr id="18" name="TextBox 17">
                <a:extLst>
                  <a:ext uri="{FF2B5EF4-FFF2-40B4-BE49-F238E27FC236}">
                    <a16:creationId xmlns:a16="http://schemas.microsoft.com/office/drawing/2014/main" id="{A805BBFC-539F-CFBA-180A-999ACD7D7966}"/>
                  </a:ext>
                </a:extLst>
              </p:cNvPr>
              <p:cNvSpPr txBox="1"/>
              <p:nvPr/>
            </p:nvSpPr>
            <p:spPr>
              <a:xfrm>
                <a:off x="28655426" y="516961"/>
                <a:ext cx="550151" cy="923330"/>
              </a:xfrm>
              <a:prstGeom prst="rect">
                <a:avLst/>
              </a:prstGeom>
              <a:noFill/>
            </p:spPr>
            <p:txBody>
              <a:bodyPr wrap="none" rtlCol="0">
                <a:spAutoFit/>
              </a:bodyPr>
              <a:lstStyle/>
              <a:p>
                <a:r>
                  <a:rPr lang="en-US" b="1" dirty="0"/>
                  <a:t>*</a:t>
                </a:r>
              </a:p>
            </p:txBody>
          </p:sp>
          <p:sp>
            <p:nvSpPr>
              <p:cNvPr id="19" name="TextBox 18">
                <a:extLst>
                  <a:ext uri="{FF2B5EF4-FFF2-40B4-BE49-F238E27FC236}">
                    <a16:creationId xmlns:a16="http://schemas.microsoft.com/office/drawing/2014/main" id="{BB3FE879-F592-87FE-B386-826CF4E3DE2F}"/>
                  </a:ext>
                </a:extLst>
              </p:cNvPr>
              <p:cNvSpPr txBox="1"/>
              <p:nvPr/>
            </p:nvSpPr>
            <p:spPr>
              <a:xfrm>
                <a:off x="27354953" y="1024265"/>
                <a:ext cx="550151" cy="923330"/>
              </a:xfrm>
              <a:prstGeom prst="rect">
                <a:avLst/>
              </a:prstGeom>
              <a:noFill/>
            </p:spPr>
            <p:txBody>
              <a:bodyPr wrap="none" rtlCol="0">
                <a:spAutoFit/>
              </a:bodyPr>
              <a:lstStyle/>
              <a:p>
                <a:r>
                  <a:rPr lang="en-US" b="1" dirty="0"/>
                  <a:t>*</a:t>
                </a:r>
              </a:p>
            </p:txBody>
          </p:sp>
          <p:sp>
            <p:nvSpPr>
              <p:cNvPr id="20" name="TextBox 19">
                <a:extLst>
                  <a:ext uri="{FF2B5EF4-FFF2-40B4-BE49-F238E27FC236}">
                    <a16:creationId xmlns:a16="http://schemas.microsoft.com/office/drawing/2014/main" id="{FD7163C9-C83E-E087-F7CD-37BF41340327}"/>
                  </a:ext>
                </a:extLst>
              </p:cNvPr>
              <p:cNvSpPr txBox="1"/>
              <p:nvPr/>
            </p:nvSpPr>
            <p:spPr>
              <a:xfrm>
                <a:off x="31681934" y="1056785"/>
                <a:ext cx="550151" cy="923330"/>
              </a:xfrm>
              <a:prstGeom prst="rect">
                <a:avLst/>
              </a:prstGeom>
              <a:noFill/>
            </p:spPr>
            <p:txBody>
              <a:bodyPr wrap="none" rtlCol="0">
                <a:spAutoFit/>
              </a:bodyPr>
              <a:lstStyle/>
              <a:p>
                <a:r>
                  <a:rPr lang="en-US" b="1" dirty="0"/>
                  <a:t>*</a:t>
                </a:r>
              </a:p>
            </p:txBody>
          </p:sp>
          <p:sp>
            <p:nvSpPr>
              <p:cNvPr id="21" name="TextBox 20">
                <a:extLst>
                  <a:ext uri="{FF2B5EF4-FFF2-40B4-BE49-F238E27FC236}">
                    <a16:creationId xmlns:a16="http://schemas.microsoft.com/office/drawing/2014/main" id="{3A761AFC-796A-F33F-2AD7-6E6495CE889E}"/>
                  </a:ext>
                </a:extLst>
              </p:cNvPr>
              <p:cNvSpPr txBox="1"/>
              <p:nvPr/>
            </p:nvSpPr>
            <p:spPr>
              <a:xfrm>
                <a:off x="28891238" y="4445377"/>
                <a:ext cx="550151" cy="923330"/>
              </a:xfrm>
              <a:prstGeom prst="rect">
                <a:avLst/>
              </a:prstGeom>
              <a:noFill/>
            </p:spPr>
            <p:txBody>
              <a:bodyPr wrap="none" rtlCol="0">
                <a:spAutoFit/>
              </a:bodyPr>
              <a:lstStyle/>
              <a:p>
                <a:r>
                  <a:rPr lang="en-US" b="1" dirty="0"/>
                  <a:t>*</a:t>
                </a:r>
              </a:p>
            </p:txBody>
          </p:sp>
          <p:sp>
            <p:nvSpPr>
              <p:cNvPr id="22" name="TextBox 21">
                <a:extLst>
                  <a:ext uri="{FF2B5EF4-FFF2-40B4-BE49-F238E27FC236}">
                    <a16:creationId xmlns:a16="http://schemas.microsoft.com/office/drawing/2014/main" id="{7CCC4269-CD20-3482-3097-463A75E2EF66}"/>
                  </a:ext>
                </a:extLst>
              </p:cNvPr>
              <p:cNvSpPr txBox="1"/>
              <p:nvPr/>
            </p:nvSpPr>
            <p:spPr>
              <a:xfrm>
                <a:off x="27574374" y="4709310"/>
                <a:ext cx="550151" cy="923330"/>
              </a:xfrm>
              <a:prstGeom prst="rect">
                <a:avLst/>
              </a:prstGeom>
              <a:noFill/>
            </p:spPr>
            <p:txBody>
              <a:bodyPr wrap="none" rtlCol="0">
                <a:spAutoFit/>
              </a:bodyPr>
              <a:lstStyle/>
              <a:p>
                <a:r>
                  <a:rPr lang="en-US" b="1" dirty="0"/>
                  <a:t>*</a:t>
                </a:r>
              </a:p>
            </p:txBody>
          </p:sp>
          <p:sp>
            <p:nvSpPr>
              <p:cNvPr id="23" name="TextBox 22">
                <a:extLst>
                  <a:ext uri="{FF2B5EF4-FFF2-40B4-BE49-F238E27FC236}">
                    <a16:creationId xmlns:a16="http://schemas.microsoft.com/office/drawing/2014/main" id="{A960C15A-CABF-7F18-0AE2-C0367B857AD9}"/>
                  </a:ext>
                </a:extLst>
              </p:cNvPr>
              <p:cNvSpPr txBox="1"/>
              <p:nvPr/>
            </p:nvSpPr>
            <p:spPr>
              <a:xfrm>
                <a:off x="31142430" y="4525505"/>
                <a:ext cx="550151" cy="923330"/>
              </a:xfrm>
              <a:prstGeom prst="rect">
                <a:avLst/>
              </a:prstGeom>
              <a:noFill/>
            </p:spPr>
            <p:txBody>
              <a:bodyPr wrap="none" rtlCol="0">
                <a:spAutoFit/>
              </a:bodyPr>
              <a:lstStyle/>
              <a:p>
                <a:r>
                  <a:rPr lang="en-US" b="1" dirty="0"/>
                  <a:t>*</a:t>
                </a:r>
              </a:p>
            </p:txBody>
          </p:sp>
        </p:grpSp>
        <p:sp>
          <p:nvSpPr>
            <p:cNvPr id="4" name="TextBox 3">
              <a:extLst>
                <a:ext uri="{FF2B5EF4-FFF2-40B4-BE49-F238E27FC236}">
                  <a16:creationId xmlns:a16="http://schemas.microsoft.com/office/drawing/2014/main" id="{DD9EDD86-BCFC-D540-EB96-690A100FD9F7}"/>
                </a:ext>
              </a:extLst>
            </p:cNvPr>
            <p:cNvSpPr txBox="1"/>
            <p:nvPr/>
          </p:nvSpPr>
          <p:spPr>
            <a:xfrm rot="1320000">
              <a:off x="5259660" y="10047618"/>
              <a:ext cx="2660537" cy="646331"/>
            </a:xfrm>
            <a:prstGeom prst="rect">
              <a:avLst/>
            </a:prstGeom>
            <a:noFill/>
          </p:spPr>
          <p:txBody>
            <a:bodyPr wrap="none" rtlCol="0">
              <a:spAutoFit/>
            </a:bodyPr>
            <a:lstStyle/>
            <a:p>
              <a:r>
                <a:rPr lang="en-US" sz="3600" b="1" dirty="0"/>
                <a:t>Control (12)</a:t>
              </a:r>
            </a:p>
          </p:txBody>
        </p:sp>
        <p:sp>
          <p:nvSpPr>
            <p:cNvPr id="5" name="TextBox 4">
              <a:extLst>
                <a:ext uri="{FF2B5EF4-FFF2-40B4-BE49-F238E27FC236}">
                  <a16:creationId xmlns:a16="http://schemas.microsoft.com/office/drawing/2014/main" id="{09CA44E8-A70B-2A07-4128-E7DFD91F2EDB}"/>
                </a:ext>
              </a:extLst>
            </p:cNvPr>
            <p:cNvSpPr txBox="1"/>
            <p:nvPr/>
          </p:nvSpPr>
          <p:spPr>
            <a:xfrm rot="1320000">
              <a:off x="6338664" y="10191715"/>
              <a:ext cx="4100803" cy="646331"/>
            </a:xfrm>
            <a:prstGeom prst="rect">
              <a:avLst/>
            </a:prstGeom>
            <a:noFill/>
          </p:spPr>
          <p:txBody>
            <a:bodyPr wrap="none" rtlCol="0">
              <a:spAutoFit/>
            </a:bodyPr>
            <a:lstStyle/>
            <a:p>
              <a:r>
                <a:rPr lang="en-US" sz="3600" b="1" dirty="0" err="1"/>
                <a:t>Immed</a:t>
              </a:r>
              <a:r>
                <a:rPr lang="en-US" sz="3600" b="1" dirty="0"/>
                <a:t> post-CO (6)</a:t>
              </a:r>
            </a:p>
          </p:txBody>
        </p:sp>
        <p:sp>
          <p:nvSpPr>
            <p:cNvPr id="6" name="TextBox 5">
              <a:extLst>
                <a:ext uri="{FF2B5EF4-FFF2-40B4-BE49-F238E27FC236}">
                  <a16:creationId xmlns:a16="http://schemas.microsoft.com/office/drawing/2014/main" id="{43E237D8-0C74-52E5-87F3-757DB05CBE17}"/>
                </a:ext>
              </a:extLst>
            </p:cNvPr>
            <p:cNvSpPr txBox="1"/>
            <p:nvPr/>
          </p:nvSpPr>
          <p:spPr>
            <a:xfrm rot="1320000">
              <a:off x="7683498" y="10093331"/>
              <a:ext cx="3498073" cy="646331"/>
            </a:xfrm>
            <a:prstGeom prst="rect">
              <a:avLst/>
            </a:prstGeom>
            <a:noFill/>
          </p:spPr>
          <p:txBody>
            <a:bodyPr wrap="none" rtlCol="0">
              <a:spAutoFit/>
            </a:bodyPr>
            <a:lstStyle/>
            <a:p>
              <a:r>
                <a:rPr lang="en-US" sz="3600" b="1" dirty="0"/>
                <a:t>2 </a:t>
              </a:r>
              <a:r>
                <a:rPr lang="en-US" sz="3600" b="1" dirty="0" err="1"/>
                <a:t>hr</a:t>
              </a:r>
              <a:r>
                <a:rPr lang="en-US" sz="3600" b="1" dirty="0"/>
                <a:t> post-CO (6)</a:t>
              </a:r>
            </a:p>
          </p:txBody>
        </p:sp>
        <p:sp>
          <p:nvSpPr>
            <p:cNvPr id="7" name="TextBox 6">
              <a:extLst>
                <a:ext uri="{FF2B5EF4-FFF2-40B4-BE49-F238E27FC236}">
                  <a16:creationId xmlns:a16="http://schemas.microsoft.com/office/drawing/2014/main" id="{DB715F83-D902-13BB-B70B-AAE2428D70AA}"/>
                </a:ext>
              </a:extLst>
            </p:cNvPr>
            <p:cNvSpPr txBox="1"/>
            <p:nvPr/>
          </p:nvSpPr>
          <p:spPr>
            <a:xfrm rot="1320000">
              <a:off x="8731417" y="10363882"/>
              <a:ext cx="4974439" cy="646331"/>
            </a:xfrm>
            <a:prstGeom prst="rect">
              <a:avLst/>
            </a:prstGeom>
            <a:noFill/>
          </p:spPr>
          <p:txBody>
            <a:bodyPr wrap="none" rtlCol="0">
              <a:spAutoFit/>
            </a:bodyPr>
            <a:lstStyle/>
            <a:p>
              <a:r>
                <a:rPr lang="en-US" sz="3600" b="1" dirty="0"/>
                <a:t>2 </a:t>
              </a:r>
              <a:r>
                <a:rPr lang="en-US" sz="3600" b="1" dirty="0" err="1"/>
                <a:t>hr</a:t>
              </a:r>
              <a:r>
                <a:rPr lang="en-US" sz="3600" b="1" dirty="0"/>
                <a:t> post-CO+HBO</a:t>
              </a:r>
              <a:r>
                <a:rPr lang="en-US" sz="3600" b="1" baseline="-25000" dirty="0"/>
                <a:t>2</a:t>
              </a:r>
              <a:r>
                <a:rPr lang="en-US" sz="3600" b="1" dirty="0"/>
                <a:t> (6)</a:t>
              </a:r>
            </a:p>
          </p:txBody>
        </p:sp>
        <p:sp>
          <p:nvSpPr>
            <p:cNvPr id="8" name="TextBox 7">
              <a:extLst>
                <a:ext uri="{FF2B5EF4-FFF2-40B4-BE49-F238E27FC236}">
                  <a16:creationId xmlns:a16="http://schemas.microsoft.com/office/drawing/2014/main" id="{DFA8208C-7693-48A9-5001-614C0D82862E}"/>
                </a:ext>
              </a:extLst>
            </p:cNvPr>
            <p:cNvSpPr txBox="1"/>
            <p:nvPr/>
          </p:nvSpPr>
          <p:spPr>
            <a:xfrm rot="1320000">
              <a:off x="9869008" y="10362812"/>
              <a:ext cx="4628190" cy="646331"/>
            </a:xfrm>
            <a:prstGeom prst="rect">
              <a:avLst/>
            </a:prstGeom>
            <a:noFill/>
          </p:spPr>
          <p:txBody>
            <a:bodyPr wrap="none" rtlCol="0">
              <a:spAutoFit/>
            </a:bodyPr>
            <a:lstStyle/>
            <a:p>
              <a:r>
                <a:rPr lang="en-US" sz="3600" b="1" dirty="0"/>
                <a:t>2 </a:t>
              </a:r>
              <a:r>
                <a:rPr lang="en-US" sz="3600" b="1" dirty="0" err="1"/>
                <a:t>hr</a:t>
              </a:r>
              <a:r>
                <a:rPr lang="en-US" sz="3600" b="1" dirty="0"/>
                <a:t> post-CO+JSH (6)</a:t>
              </a:r>
            </a:p>
          </p:txBody>
        </p:sp>
        <p:sp>
          <p:nvSpPr>
            <p:cNvPr id="9" name="TextBox 8">
              <a:extLst>
                <a:ext uri="{FF2B5EF4-FFF2-40B4-BE49-F238E27FC236}">
                  <a16:creationId xmlns:a16="http://schemas.microsoft.com/office/drawing/2014/main" id="{11BBBBCC-12B7-D43D-8D86-04A7486B05C8}"/>
                </a:ext>
              </a:extLst>
            </p:cNvPr>
            <p:cNvSpPr txBox="1"/>
            <p:nvPr/>
          </p:nvSpPr>
          <p:spPr>
            <a:xfrm rot="1320000">
              <a:off x="10823086" y="10422611"/>
              <a:ext cx="5213287" cy="646331"/>
            </a:xfrm>
            <a:prstGeom prst="rect">
              <a:avLst/>
            </a:prstGeom>
            <a:noFill/>
          </p:spPr>
          <p:txBody>
            <a:bodyPr wrap="none" rtlCol="0">
              <a:spAutoFit/>
            </a:bodyPr>
            <a:lstStyle/>
            <a:p>
              <a:r>
                <a:rPr lang="en-US" sz="3600" b="1" dirty="0"/>
                <a:t>2 </a:t>
              </a:r>
              <a:r>
                <a:rPr lang="en-US" sz="3600" b="1" dirty="0" err="1"/>
                <a:t>hr</a:t>
              </a:r>
              <a:r>
                <a:rPr lang="en-US" sz="3600" b="1" dirty="0"/>
                <a:t> post-IV CO-MPs (6)</a:t>
              </a:r>
            </a:p>
          </p:txBody>
        </p:sp>
        <p:sp>
          <p:nvSpPr>
            <p:cNvPr id="10" name="TextBox 9">
              <a:extLst>
                <a:ext uri="{FF2B5EF4-FFF2-40B4-BE49-F238E27FC236}">
                  <a16:creationId xmlns:a16="http://schemas.microsoft.com/office/drawing/2014/main" id="{0C47C9D6-1ABF-4B43-27B4-470158FDAD10}"/>
                </a:ext>
              </a:extLst>
            </p:cNvPr>
            <p:cNvSpPr txBox="1"/>
            <p:nvPr/>
          </p:nvSpPr>
          <p:spPr>
            <a:xfrm rot="1320000">
              <a:off x="11683292" y="10469298"/>
              <a:ext cx="6312947" cy="646331"/>
            </a:xfrm>
            <a:prstGeom prst="rect">
              <a:avLst/>
            </a:prstGeom>
            <a:noFill/>
          </p:spPr>
          <p:txBody>
            <a:bodyPr wrap="none" rtlCol="0">
              <a:spAutoFit/>
            </a:bodyPr>
            <a:lstStyle/>
            <a:p>
              <a:r>
                <a:rPr lang="en-US" sz="3600" b="1" dirty="0"/>
                <a:t>2 </a:t>
              </a:r>
              <a:r>
                <a:rPr lang="en-US" sz="3600" b="1" dirty="0" err="1"/>
                <a:t>hr</a:t>
              </a:r>
              <a:r>
                <a:rPr lang="en-US" sz="3600" b="1" dirty="0"/>
                <a:t> IV </a:t>
              </a:r>
              <a:r>
                <a:rPr lang="en-US" sz="3600" b="1" dirty="0" err="1"/>
                <a:t>CO-MPs+TSP</a:t>
              </a:r>
              <a:r>
                <a:rPr lang="en-US" sz="3600" b="1" dirty="0"/>
                <a:t> IgG (6)</a:t>
              </a:r>
            </a:p>
          </p:txBody>
        </p:sp>
        <p:sp>
          <p:nvSpPr>
            <p:cNvPr id="11" name="TextBox 10">
              <a:extLst>
                <a:ext uri="{FF2B5EF4-FFF2-40B4-BE49-F238E27FC236}">
                  <a16:creationId xmlns:a16="http://schemas.microsoft.com/office/drawing/2014/main" id="{D756B2A1-5156-3507-6513-4F5D8B9E3D50}"/>
                </a:ext>
              </a:extLst>
            </p:cNvPr>
            <p:cNvSpPr txBox="1"/>
            <p:nvPr/>
          </p:nvSpPr>
          <p:spPr>
            <a:xfrm rot="1320000">
              <a:off x="12999022" y="10133001"/>
              <a:ext cx="4611134" cy="646331"/>
            </a:xfrm>
            <a:prstGeom prst="rect">
              <a:avLst/>
            </a:prstGeom>
            <a:noFill/>
          </p:spPr>
          <p:txBody>
            <a:bodyPr wrap="none" rtlCol="0">
              <a:spAutoFit/>
            </a:bodyPr>
            <a:lstStyle/>
            <a:p>
              <a:r>
                <a:rPr lang="en-US" sz="3600" b="1" dirty="0"/>
                <a:t>2 </a:t>
              </a:r>
              <a:r>
                <a:rPr lang="en-US" sz="3600" b="1" dirty="0" err="1"/>
                <a:t>hr</a:t>
              </a:r>
              <a:r>
                <a:rPr lang="en-US" sz="3600" b="1" dirty="0"/>
                <a:t> post CD36KO (6)</a:t>
              </a:r>
            </a:p>
          </p:txBody>
        </p:sp>
      </p:grpSp>
      <p:grpSp>
        <p:nvGrpSpPr>
          <p:cNvPr id="24" name="Group 23">
            <a:extLst>
              <a:ext uri="{FF2B5EF4-FFF2-40B4-BE49-F238E27FC236}">
                <a16:creationId xmlns:a16="http://schemas.microsoft.com/office/drawing/2014/main" id="{A1810F1A-FB6A-AF8E-43CF-6BA036D6ED6D}"/>
              </a:ext>
            </a:extLst>
          </p:cNvPr>
          <p:cNvGrpSpPr/>
          <p:nvPr/>
        </p:nvGrpSpPr>
        <p:grpSpPr>
          <a:xfrm>
            <a:off x="16468528" y="7091561"/>
            <a:ext cx="10300445" cy="6706768"/>
            <a:chOff x="27124411" y="7378461"/>
            <a:chExt cx="10142012" cy="6603610"/>
          </a:xfrm>
        </p:grpSpPr>
        <p:sp>
          <p:nvSpPr>
            <p:cNvPr id="25" name="Rectangle 24">
              <a:extLst>
                <a:ext uri="{FF2B5EF4-FFF2-40B4-BE49-F238E27FC236}">
                  <a16:creationId xmlns:a16="http://schemas.microsoft.com/office/drawing/2014/main" id="{2EDB11A3-C3C7-F022-4337-481170F2C373}"/>
                </a:ext>
              </a:extLst>
            </p:cNvPr>
            <p:cNvSpPr/>
            <p:nvPr/>
          </p:nvSpPr>
          <p:spPr>
            <a:xfrm>
              <a:off x="27124411" y="7378461"/>
              <a:ext cx="10142012" cy="66036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2A5CEFCE-E58F-78AB-5E4D-9190A794FE25}"/>
                </a:ext>
              </a:extLst>
            </p:cNvPr>
            <p:cNvPicPr>
              <a:picLocks noChangeAspect="1"/>
            </p:cNvPicPr>
            <p:nvPr/>
          </p:nvPicPr>
          <p:blipFill>
            <a:blip r:embed="rId6"/>
            <a:stretch>
              <a:fillRect/>
            </a:stretch>
          </p:blipFill>
          <p:spPr>
            <a:xfrm>
              <a:off x="27124411" y="7428128"/>
              <a:ext cx="10142012" cy="6535600"/>
            </a:xfrm>
            <a:prstGeom prst="rect">
              <a:avLst/>
            </a:prstGeom>
            <a:solidFill>
              <a:srgbClr val="FF7203"/>
            </a:solidFill>
          </p:spPr>
        </p:pic>
      </p:grpSp>
      <p:sp>
        <p:nvSpPr>
          <p:cNvPr id="27" name="TextBox 26">
            <a:extLst>
              <a:ext uri="{FF2B5EF4-FFF2-40B4-BE49-F238E27FC236}">
                <a16:creationId xmlns:a16="http://schemas.microsoft.com/office/drawing/2014/main" id="{802DC000-BD3C-82B9-53FF-1E0358A50F5F}"/>
              </a:ext>
            </a:extLst>
          </p:cNvPr>
          <p:cNvSpPr txBox="1"/>
          <p:nvPr/>
        </p:nvSpPr>
        <p:spPr>
          <a:xfrm>
            <a:off x="27066240" y="7095876"/>
            <a:ext cx="8193024" cy="6801862"/>
          </a:xfrm>
          <a:prstGeom prst="rect">
            <a:avLst/>
          </a:prstGeom>
          <a:noFill/>
        </p:spPr>
        <p:txBody>
          <a:bodyPr wrap="square">
            <a:spAutoFit/>
          </a:bodyPr>
          <a:lstStyle/>
          <a:p>
            <a:r>
              <a:rPr lang="en-US" sz="3600" b="1" i="1" dirty="0">
                <a:solidFill>
                  <a:srgbClr val="FFFF00"/>
                </a:solidFill>
                <a:effectLst/>
                <a:ea typeface="Calibri" panose="020F0502020204030204" pitchFamily="34" charset="0"/>
              </a:rPr>
              <a:t>Figure 2: Brain Western blots </a:t>
            </a:r>
            <a:r>
              <a:rPr lang="en-US" sz="3600" b="1" i="1" dirty="0">
                <a:effectLst/>
                <a:ea typeface="Calibri" panose="020F0502020204030204" pitchFamily="34" charset="0"/>
              </a:rPr>
              <a:t>post-CO show  increased NF-</a:t>
            </a:r>
            <a:r>
              <a:rPr lang="en-US" sz="3600" b="1" i="1" dirty="0" err="1">
                <a:effectLst/>
                <a:ea typeface="Calibri" panose="020F0502020204030204" pitchFamily="34" charset="0"/>
              </a:rPr>
              <a:t>κB</a:t>
            </a:r>
            <a:r>
              <a:rPr lang="en-US" sz="3600" b="1" i="1" dirty="0">
                <a:effectLst/>
                <a:ea typeface="Calibri" panose="020F0502020204030204" pitchFamily="34" charset="0"/>
              </a:rPr>
              <a:t> and phospho-NF-kB (activation), neutrophil adherence (as Ly6G and myeloperoxidase (MPO) protein, increase in CD36  (membrane receptor) and loss of  astrocyte aquaporin (AQP)-4  normalized to cell actin. Manipulations modifying CO events as described in Figure 1 achieved similar effects  on Westerns.</a:t>
            </a:r>
            <a:endParaRPr lang="en-US" sz="3600" dirty="0"/>
          </a:p>
          <a:p>
            <a:endParaRPr lang="en-US" sz="4000" b="1" i="1" dirty="0"/>
          </a:p>
        </p:txBody>
      </p:sp>
      <p:sp>
        <p:nvSpPr>
          <p:cNvPr id="28" name="TextBox 27">
            <a:extLst>
              <a:ext uri="{FF2B5EF4-FFF2-40B4-BE49-F238E27FC236}">
                <a16:creationId xmlns:a16="http://schemas.microsoft.com/office/drawing/2014/main" id="{E672B47A-86EF-39A9-DC67-27C2FFA06BDA}"/>
              </a:ext>
            </a:extLst>
          </p:cNvPr>
          <p:cNvSpPr txBox="1"/>
          <p:nvPr/>
        </p:nvSpPr>
        <p:spPr>
          <a:xfrm>
            <a:off x="13556127" y="2859385"/>
            <a:ext cx="22012161" cy="2862322"/>
          </a:xfrm>
          <a:prstGeom prst="rect">
            <a:avLst/>
          </a:prstGeom>
          <a:noFill/>
        </p:spPr>
        <p:txBody>
          <a:bodyPr wrap="square">
            <a:spAutoFit/>
          </a:bodyPr>
          <a:lstStyle/>
          <a:p>
            <a:r>
              <a:rPr lang="en-US" sz="3600" b="1" i="1" dirty="0">
                <a:solidFill>
                  <a:srgbClr val="FFFF00"/>
                </a:solidFill>
                <a:effectLst/>
                <a:ea typeface="Calibri" panose="020F0502020204030204" pitchFamily="34" charset="0"/>
              </a:rPr>
              <a:t>Figure 1: CO exposure causes elevations of MPs in cervical nodes and blood.</a:t>
            </a:r>
            <a:r>
              <a:rPr lang="en-US" sz="3600" b="1" dirty="0">
                <a:solidFill>
                  <a:srgbClr val="FFFF00"/>
                </a:solidFill>
                <a:effectLst/>
                <a:ea typeface="Calibri" panose="020F0502020204030204" pitchFamily="34" charset="0"/>
              </a:rPr>
              <a:t> </a:t>
            </a:r>
            <a:r>
              <a:rPr lang="en-US" sz="3600" b="1" i="1" dirty="0">
                <a:effectLst/>
                <a:ea typeface="Calibri" panose="020F0502020204030204" pitchFamily="34" charset="0"/>
              </a:rPr>
              <a:t>Effects are abrogated by  HBO2, injection of NF-kB inhibitor (JSH) and fail to occur in CD36 knock out mice . Elevations occur when node MPs from a CO-exposed mouse are injected into naïve mice (CO-MPs column) and this is inhibited if antibody to TSP-1 is first combined with MPs. Note MPs elevations post-CO were similar at 7 and 28 days post-exposure (not shown). * indicates p&lt;0.05, ANOVA.</a:t>
            </a:r>
            <a:endParaRPr lang="en-US" sz="3600" b="1" dirty="0"/>
          </a:p>
        </p:txBody>
      </p:sp>
      <p:sp>
        <p:nvSpPr>
          <p:cNvPr id="29" name="TextBox 28">
            <a:extLst>
              <a:ext uri="{FF2B5EF4-FFF2-40B4-BE49-F238E27FC236}">
                <a16:creationId xmlns:a16="http://schemas.microsoft.com/office/drawing/2014/main" id="{509085DA-5AB7-41CC-637C-E8AE12FC9581}"/>
              </a:ext>
            </a:extLst>
          </p:cNvPr>
          <p:cNvSpPr txBox="1"/>
          <p:nvPr/>
        </p:nvSpPr>
        <p:spPr>
          <a:xfrm>
            <a:off x="10929892" y="14948548"/>
            <a:ext cx="24432247" cy="1938992"/>
          </a:xfrm>
          <a:prstGeom prst="rect">
            <a:avLst/>
          </a:prstGeom>
          <a:noFill/>
        </p:spPr>
        <p:txBody>
          <a:bodyPr wrap="square">
            <a:spAutoFit/>
          </a:bodyPr>
          <a:lstStyle/>
          <a:p>
            <a:r>
              <a:rPr lang="en-US" sz="4000" b="1" i="1" dirty="0">
                <a:solidFill>
                  <a:srgbClr val="FFFF00"/>
                </a:solidFill>
                <a:effectLst/>
                <a:ea typeface="Calibri" panose="020F0502020204030204" pitchFamily="34" charset="0"/>
              </a:rPr>
              <a:t>Figure 3: Vascular leak occurs in brain post-CO &amp; with MPs injections</a:t>
            </a:r>
            <a:r>
              <a:rPr lang="en-US" sz="4000" b="1" i="1" dirty="0">
                <a:solidFill>
                  <a:schemeClr val="bg1"/>
                </a:solidFill>
                <a:effectLst/>
                <a:ea typeface="Calibri" panose="020F0502020204030204" pitchFamily="34" charset="0"/>
              </a:rPr>
              <a:t>. </a:t>
            </a:r>
            <a:r>
              <a:rPr lang="en-US" sz="4000" b="1" i="1" dirty="0">
                <a:effectLst/>
                <a:ea typeface="Calibri" panose="020F0502020204030204" pitchFamily="34" charset="0"/>
              </a:rPr>
              <a:t>Agents inhibiting MPs &amp; Western blot changes also abrogate brain capillary leak. Dots are individual data points, open circle mean </a:t>
            </a:r>
            <a:r>
              <a:rPr lang="en-US" sz="4000" b="1" i="1" u="sng" dirty="0">
                <a:effectLst/>
                <a:ea typeface="Calibri" panose="020F0502020204030204" pitchFamily="34" charset="0"/>
              </a:rPr>
              <a:t>+</a:t>
            </a:r>
            <a:r>
              <a:rPr lang="en-US" sz="4000" b="1" i="1" dirty="0">
                <a:effectLst/>
                <a:ea typeface="Calibri" panose="020F0502020204030204" pitchFamily="34" charset="0"/>
              </a:rPr>
              <a:t> SE (n=mouse#). * indicates p&lt;0.05, ANOVA.</a:t>
            </a:r>
            <a:endParaRPr lang="en-US" sz="4000" b="1" dirty="0"/>
          </a:p>
        </p:txBody>
      </p:sp>
      <p:grpSp>
        <p:nvGrpSpPr>
          <p:cNvPr id="30" name="Group 29">
            <a:extLst>
              <a:ext uri="{FF2B5EF4-FFF2-40B4-BE49-F238E27FC236}">
                <a16:creationId xmlns:a16="http://schemas.microsoft.com/office/drawing/2014/main" id="{0A2AD818-AF64-7978-595D-D6D4D23333D2}"/>
              </a:ext>
            </a:extLst>
          </p:cNvPr>
          <p:cNvGrpSpPr/>
          <p:nvPr/>
        </p:nvGrpSpPr>
        <p:grpSpPr>
          <a:xfrm>
            <a:off x="1624067" y="13592538"/>
            <a:ext cx="11707910" cy="5386152"/>
            <a:chOff x="26058202" y="14877211"/>
            <a:chExt cx="11707908" cy="5386152"/>
          </a:xfrm>
        </p:grpSpPr>
        <p:grpSp>
          <p:nvGrpSpPr>
            <p:cNvPr id="31" name="Group 30">
              <a:extLst>
                <a:ext uri="{FF2B5EF4-FFF2-40B4-BE49-F238E27FC236}">
                  <a16:creationId xmlns:a16="http://schemas.microsoft.com/office/drawing/2014/main" id="{2CBD4D17-CEC0-2962-94CB-07A1071490F7}"/>
                </a:ext>
              </a:extLst>
            </p:cNvPr>
            <p:cNvGrpSpPr/>
            <p:nvPr/>
          </p:nvGrpSpPr>
          <p:grpSpPr>
            <a:xfrm>
              <a:off x="26058202" y="14877211"/>
              <a:ext cx="11707908" cy="5386152"/>
              <a:chOff x="1771361" y="2751979"/>
              <a:chExt cx="6345979" cy="3402442"/>
            </a:xfrm>
          </p:grpSpPr>
          <p:graphicFrame>
            <p:nvGraphicFramePr>
              <p:cNvPr id="34" name="Object 33">
                <a:extLst>
                  <a:ext uri="{FF2B5EF4-FFF2-40B4-BE49-F238E27FC236}">
                    <a16:creationId xmlns:a16="http://schemas.microsoft.com/office/drawing/2014/main" id="{634ABEDA-BF62-CF6A-82B1-79B9CBF94B04}"/>
                  </a:ext>
                </a:extLst>
              </p:cNvPr>
              <p:cNvGraphicFramePr>
                <a:graphicFrameLocks noChangeAspect="1"/>
              </p:cNvGraphicFramePr>
              <p:nvPr>
                <p:extLst>
                  <p:ext uri="{D42A27DB-BD31-4B8C-83A1-F6EECF244321}">
                    <p14:modId xmlns:p14="http://schemas.microsoft.com/office/powerpoint/2010/main" val="4107982990"/>
                  </p:ext>
                </p:extLst>
              </p:nvPr>
            </p:nvGraphicFramePr>
            <p:xfrm>
              <a:off x="1771361" y="2751979"/>
              <a:ext cx="4917751" cy="2707322"/>
            </p:xfrm>
            <a:graphic>
              <a:graphicData uri="http://schemas.openxmlformats.org/presentationml/2006/ole">
                <mc:AlternateContent xmlns:mc="http://schemas.openxmlformats.org/markup-compatibility/2006">
                  <mc:Choice xmlns:v="urn:schemas-microsoft-com:vml" Requires="v">
                    <p:oleObj name="SPW 12.0 Graph" r:id="rId7" imgW="5597750" imgH="4227520" progId="SigmaPlotGraphicObject.11">
                      <p:embed/>
                    </p:oleObj>
                  </mc:Choice>
                  <mc:Fallback>
                    <p:oleObj name="SPW 12.0 Graph" r:id="rId7" imgW="5597750" imgH="4227520" progId="SigmaPlotGraphicObject.11">
                      <p:embed/>
                      <p:pic>
                        <p:nvPicPr>
                          <p:cNvPr id="81" name="Object 80">
                            <a:extLst>
                              <a:ext uri="{FF2B5EF4-FFF2-40B4-BE49-F238E27FC236}">
                                <a16:creationId xmlns:a16="http://schemas.microsoft.com/office/drawing/2014/main" id="{C8A18BF5-89F3-49BC-97CB-38F5CF0B7D02}"/>
                              </a:ext>
                            </a:extLst>
                          </p:cNvPr>
                          <p:cNvPicPr/>
                          <p:nvPr/>
                        </p:nvPicPr>
                        <p:blipFill>
                          <a:blip r:embed="rId8"/>
                          <a:stretch>
                            <a:fillRect/>
                          </a:stretch>
                        </p:blipFill>
                        <p:spPr>
                          <a:xfrm>
                            <a:off x="1771361" y="2751979"/>
                            <a:ext cx="4917751" cy="2707322"/>
                          </a:xfrm>
                          <a:prstGeom prst="rect">
                            <a:avLst/>
                          </a:prstGeom>
                        </p:spPr>
                      </p:pic>
                    </p:oleObj>
                  </mc:Fallback>
                </mc:AlternateContent>
              </a:graphicData>
            </a:graphic>
          </p:graphicFrame>
          <p:sp>
            <p:nvSpPr>
              <p:cNvPr id="35" name="TextBox 34">
                <a:extLst>
                  <a:ext uri="{FF2B5EF4-FFF2-40B4-BE49-F238E27FC236}">
                    <a16:creationId xmlns:a16="http://schemas.microsoft.com/office/drawing/2014/main" id="{AF1814C1-90BE-8E07-A79E-DCE0B160A0E5}"/>
                  </a:ext>
                </a:extLst>
              </p:cNvPr>
              <p:cNvSpPr txBox="1"/>
              <p:nvPr/>
            </p:nvSpPr>
            <p:spPr>
              <a:xfrm rot="1500000">
                <a:off x="2177949" y="5482549"/>
                <a:ext cx="935075" cy="447173"/>
              </a:xfrm>
              <a:prstGeom prst="rect">
                <a:avLst/>
              </a:prstGeom>
              <a:noFill/>
            </p:spPr>
            <p:txBody>
              <a:bodyPr wrap="none" rtlCol="0">
                <a:spAutoFit/>
              </a:bodyPr>
              <a:lstStyle/>
              <a:p>
                <a:r>
                  <a:rPr lang="en-US" sz="4000" b="1" dirty="0">
                    <a:solidFill>
                      <a:srgbClr val="FF0000"/>
                    </a:solidFill>
                    <a:latin typeface="Arial" panose="020B0604020202020204" pitchFamily="34" charset="0"/>
                    <a:cs typeface="Arial" panose="020B0604020202020204" pitchFamily="34" charset="0"/>
                  </a:rPr>
                  <a:t>CO (8)</a:t>
                </a:r>
              </a:p>
            </p:txBody>
          </p:sp>
          <p:sp>
            <p:nvSpPr>
              <p:cNvPr id="36" name="TextBox 35">
                <a:extLst>
                  <a:ext uri="{FF2B5EF4-FFF2-40B4-BE49-F238E27FC236}">
                    <a16:creationId xmlns:a16="http://schemas.microsoft.com/office/drawing/2014/main" id="{C22EC04D-BC8E-28AF-F767-8A08AB25F390}"/>
                  </a:ext>
                </a:extLst>
              </p:cNvPr>
              <p:cNvSpPr txBox="1"/>
              <p:nvPr/>
            </p:nvSpPr>
            <p:spPr>
              <a:xfrm rot="1500000">
                <a:off x="2586641" y="5676191"/>
                <a:ext cx="1869977" cy="447173"/>
              </a:xfrm>
              <a:prstGeom prst="rect">
                <a:avLst/>
              </a:prstGeom>
              <a:noFill/>
            </p:spPr>
            <p:txBody>
              <a:bodyPr wrap="none" rtlCol="0">
                <a:spAutoFit/>
              </a:bodyPr>
              <a:lstStyle/>
              <a:p>
                <a:r>
                  <a:rPr lang="en-US" sz="4000" b="1" dirty="0">
                    <a:solidFill>
                      <a:srgbClr val="00B0F0"/>
                    </a:solidFill>
                    <a:latin typeface="Arial" panose="020B0604020202020204" pitchFamily="34" charset="0"/>
                    <a:cs typeface="Arial" panose="020B0604020202020204" pitchFamily="34" charset="0"/>
                  </a:rPr>
                  <a:t>CO+HBO2 (4)</a:t>
                </a:r>
              </a:p>
            </p:txBody>
          </p:sp>
          <p:sp>
            <p:nvSpPr>
              <p:cNvPr id="37" name="TextBox 36">
                <a:extLst>
                  <a:ext uri="{FF2B5EF4-FFF2-40B4-BE49-F238E27FC236}">
                    <a16:creationId xmlns:a16="http://schemas.microsoft.com/office/drawing/2014/main" id="{30C90FAB-412A-2A93-A052-950152E905B5}"/>
                  </a:ext>
                </a:extLst>
              </p:cNvPr>
              <p:cNvSpPr txBox="1"/>
              <p:nvPr/>
            </p:nvSpPr>
            <p:spPr>
              <a:xfrm rot="1500000">
                <a:off x="3053658" y="5624086"/>
                <a:ext cx="1947306" cy="447173"/>
              </a:xfrm>
              <a:prstGeom prst="rect">
                <a:avLst/>
              </a:prstGeom>
              <a:noFill/>
            </p:spPr>
            <p:txBody>
              <a:bodyPr wrap="none" rtlCol="0">
                <a:spAutoFit/>
              </a:bodyPr>
              <a:lstStyle/>
              <a:p>
                <a:r>
                  <a:rPr lang="en-US" sz="4000" b="1" dirty="0">
                    <a:solidFill>
                      <a:srgbClr val="00B0F0"/>
                    </a:solidFill>
                    <a:latin typeface="Arial" panose="020B0604020202020204" pitchFamily="34" charset="0"/>
                    <a:cs typeface="Arial" panose="020B0604020202020204" pitchFamily="34" charset="0"/>
                  </a:rPr>
                  <a:t>CO+JSH23 (4)</a:t>
                </a:r>
              </a:p>
            </p:txBody>
          </p:sp>
          <p:sp>
            <p:nvSpPr>
              <p:cNvPr id="38" name="TextBox 37">
                <a:extLst>
                  <a:ext uri="{FF2B5EF4-FFF2-40B4-BE49-F238E27FC236}">
                    <a16:creationId xmlns:a16="http://schemas.microsoft.com/office/drawing/2014/main" id="{988A6BC3-6347-47FE-8B81-A5FFAC2CD10B}"/>
                  </a:ext>
                </a:extLst>
              </p:cNvPr>
              <p:cNvSpPr txBox="1"/>
              <p:nvPr/>
            </p:nvSpPr>
            <p:spPr>
              <a:xfrm rot="1500000">
                <a:off x="3567246" y="5624086"/>
                <a:ext cx="2154966" cy="447173"/>
              </a:xfrm>
              <a:prstGeom prst="rect">
                <a:avLst/>
              </a:prstGeom>
              <a:noFill/>
            </p:spPr>
            <p:txBody>
              <a:bodyPr wrap="none" rtlCol="0">
                <a:spAutoFit/>
              </a:bodyPr>
              <a:lstStyle/>
              <a:p>
                <a:r>
                  <a:rPr lang="en-US" sz="4000" b="1" dirty="0">
                    <a:solidFill>
                      <a:srgbClr val="00B0F0"/>
                    </a:solidFill>
                    <a:latin typeface="Arial" panose="020B0604020202020204" pitchFamily="34" charset="0"/>
                    <a:cs typeface="Arial" panose="020B0604020202020204" pitchFamily="34" charset="0"/>
                  </a:rPr>
                  <a:t>Control MPs (4)</a:t>
                </a:r>
              </a:p>
            </p:txBody>
          </p:sp>
          <p:sp>
            <p:nvSpPr>
              <p:cNvPr id="39" name="TextBox 38">
                <a:extLst>
                  <a:ext uri="{FF2B5EF4-FFF2-40B4-BE49-F238E27FC236}">
                    <a16:creationId xmlns:a16="http://schemas.microsoft.com/office/drawing/2014/main" id="{69079A71-40D9-C840-4630-55953C6A0528}"/>
                  </a:ext>
                </a:extLst>
              </p:cNvPr>
              <p:cNvSpPr txBox="1"/>
              <p:nvPr/>
            </p:nvSpPr>
            <p:spPr>
              <a:xfrm rot="1500000">
                <a:off x="4014200" y="5497002"/>
                <a:ext cx="1584120" cy="447173"/>
              </a:xfrm>
              <a:prstGeom prst="rect">
                <a:avLst/>
              </a:prstGeom>
              <a:noFill/>
            </p:spPr>
            <p:txBody>
              <a:bodyPr wrap="none" rtlCol="0">
                <a:spAutoFit/>
              </a:bodyPr>
              <a:lstStyle/>
              <a:p>
                <a:r>
                  <a:rPr lang="en-US" sz="4000" b="1" dirty="0">
                    <a:solidFill>
                      <a:srgbClr val="FF0000"/>
                    </a:solidFill>
                    <a:latin typeface="Arial" panose="020B0604020202020204" pitchFamily="34" charset="0"/>
                    <a:cs typeface="Arial" panose="020B0604020202020204" pitchFamily="34" charset="0"/>
                  </a:rPr>
                  <a:t>CO MPs (6)</a:t>
                </a:r>
              </a:p>
            </p:txBody>
          </p:sp>
          <p:sp>
            <p:nvSpPr>
              <p:cNvPr id="40" name="TextBox 39">
                <a:extLst>
                  <a:ext uri="{FF2B5EF4-FFF2-40B4-BE49-F238E27FC236}">
                    <a16:creationId xmlns:a16="http://schemas.microsoft.com/office/drawing/2014/main" id="{9FC58729-0D21-5FC5-40C6-87871EC0B6EE}"/>
                  </a:ext>
                </a:extLst>
              </p:cNvPr>
              <p:cNvSpPr txBox="1"/>
              <p:nvPr/>
            </p:nvSpPr>
            <p:spPr>
              <a:xfrm rot="1500000">
                <a:off x="4413166" y="5707248"/>
                <a:ext cx="2519021" cy="447173"/>
              </a:xfrm>
              <a:prstGeom prst="rect">
                <a:avLst/>
              </a:prstGeom>
              <a:noFill/>
            </p:spPr>
            <p:txBody>
              <a:bodyPr wrap="none" rtlCol="0">
                <a:spAutoFit/>
              </a:bodyPr>
              <a:lstStyle/>
              <a:p>
                <a:r>
                  <a:rPr lang="en-US" sz="4000" b="1" dirty="0">
                    <a:solidFill>
                      <a:srgbClr val="00B0F0"/>
                    </a:solidFill>
                    <a:latin typeface="Arial" panose="020B0604020202020204" pitchFamily="34" charset="0"/>
                    <a:cs typeface="Arial" panose="020B0604020202020204" pitchFamily="34" charset="0"/>
                  </a:rPr>
                  <a:t>CO MPs+HBO2 (4)</a:t>
                </a:r>
              </a:p>
            </p:txBody>
          </p:sp>
          <p:sp>
            <p:nvSpPr>
              <p:cNvPr id="41" name="TextBox 40">
                <a:extLst>
                  <a:ext uri="{FF2B5EF4-FFF2-40B4-BE49-F238E27FC236}">
                    <a16:creationId xmlns:a16="http://schemas.microsoft.com/office/drawing/2014/main" id="{BB257022-0E3C-65E2-6E14-135F4670339E}"/>
                  </a:ext>
                </a:extLst>
              </p:cNvPr>
              <p:cNvSpPr txBox="1"/>
              <p:nvPr/>
            </p:nvSpPr>
            <p:spPr>
              <a:xfrm rot="1500000">
                <a:off x="4957722" y="5587141"/>
                <a:ext cx="2287034" cy="447173"/>
              </a:xfrm>
              <a:prstGeom prst="rect">
                <a:avLst/>
              </a:prstGeom>
              <a:noFill/>
            </p:spPr>
            <p:txBody>
              <a:bodyPr wrap="none" rtlCol="0">
                <a:spAutoFit/>
              </a:bodyPr>
              <a:lstStyle/>
              <a:p>
                <a:r>
                  <a:rPr lang="en-US" sz="4000" b="1" dirty="0">
                    <a:solidFill>
                      <a:srgbClr val="00B0F0"/>
                    </a:solidFill>
                    <a:latin typeface="Arial" panose="020B0604020202020204" pitchFamily="34" charset="0"/>
                    <a:cs typeface="Arial" panose="020B0604020202020204" pitchFamily="34" charset="0"/>
                  </a:rPr>
                  <a:t>CO </a:t>
                </a:r>
                <a:r>
                  <a:rPr lang="en-US" sz="4000" b="1" dirty="0" err="1">
                    <a:solidFill>
                      <a:srgbClr val="00B0F0"/>
                    </a:solidFill>
                    <a:latin typeface="Arial" panose="020B0604020202020204" pitchFamily="34" charset="0"/>
                    <a:cs typeface="Arial" panose="020B0604020202020204" pitchFamily="34" charset="0"/>
                  </a:rPr>
                  <a:t>MPs+JSH</a:t>
                </a:r>
                <a:r>
                  <a:rPr lang="en-US" sz="4000" b="1" dirty="0">
                    <a:solidFill>
                      <a:srgbClr val="00B0F0"/>
                    </a:solidFill>
                    <a:latin typeface="Arial" panose="020B0604020202020204" pitchFamily="34" charset="0"/>
                    <a:cs typeface="Arial" panose="020B0604020202020204" pitchFamily="34" charset="0"/>
                  </a:rPr>
                  <a:t> (4)</a:t>
                </a:r>
              </a:p>
            </p:txBody>
          </p:sp>
          <p:sp>
            <p:nvSpPr>
              <p:cNvPr id="42" name="TextBox 41">
                <a:extLst>
                  <a:ext uri="{FF2B5EF4-FFF2-40B4-BE49-F238E27FC236}">
                    <a16:creationId xmlns:a16="http://schemas.microsoft.com/office/drawing/2014/main" id="{CC163FA4-1FD1-0EF4-B2A3-2A9D60EB5D67}"/>
                  </a:ext>
                </a:extLst>
              </p:cNvPr>
              <p:cNvSpPr txBox="1"/>
              <p:nvPr/>
            </p:nvSpPr>
            <p:spPr>
              <a:xfrm rot="1500000">
                <a:off x="5327833" y="5514328"/>
                <a:ext cx="2749271" cy="447173"/>
              </a:xfrm>
              <a:prstGeom prst="rect">
                <a:avLst/>
              </a:prstGeom>
              <a:noFill/>
            </p:spPr>
            <p:txBody>
              <a:bodyPr wrap="none" rtlCol="0">
                <a:spAutoFit/>
              </a:bodyPr>
              <a:lstStyle/>
              <a:p>
                <a:r>
                  <a:rPr lang="en-US" sz="4000" b="1" dirty="0">
                    <a:solidFill>
                      <a:srgbClr val="00B0F0"/>
                    </a:solidFill>
                    <a:latin typeface="Arial" panose="020B0604020202020204" pitchFamily="34" charset="0"/>
                    <a:cs typeface="Arial" panose="020B0604020202020204" pitchFamily="34" charset="0"/>
                  </a:rPr>
                  <a:t>CO </a:t>
                </a:r>
                <a:r>
                  <a:rPr lang="en-US" sz="4000" b="1" dirty="0" err="1">
                    <a:solidFill>
                      <a:srgbClr val="00B0F0"/>
                    </a:solidFill>
                    <a:latin typeface="Arial" panose="020B0604020202020204" pitchFamily="34" charset="0"/>
                    <a:cs typeface="Arial" panose="020B0604020202020204" pitchFamily="34" charset="0"/>
                  </a:rPr>
                  <a:t>MPs+TSPIGg</a:t>
                </a:r>
                <a:r>
                  <a:rPr lang="en-US" sz="4000" b="1" dirty="0">
                    <a:solidFill>
                      <a:srgbClr val="00B0F0"/>
                    </a:solidFill>
                    <a:latin typeface="Arial" panose="020B0604020202020204" pitchFamily="34" charset="0"/>
                    <a:cs typeface="Arial" panose="020B0604020202020204" pitchFamily="34" charset="0"/>
                  </a:rPr>
                  <a:t> (6)</a:t>
                </a:r>
              </a:p>
            </p:txBody>
          </p:sp>
          <p:sp>
            <p:nvSpPr>
              <p:cNvPr id="43" name="TextBox 42">
                <a:extLst>
                  <a:ext uri="{FF2B5EF4-FFF2-40B4-BE49-F238E27FC236}">
                    <a16:creationId xmlns:a16="http://schemas.microsoft.com/office/drawing/2014/main" id="{AFFD6293-1157-A92B-41B6-F157A9846C86}"/>
                  </a:ext>
                </a:extLst>
              </p:cNvPr>
              <p:cNvSpPr txBox="1"/>
              <p:nvPr/>
            </p:nvSpPr>
            <p:spPr>
              <a:xfrm rot="1500000">
                <a:off x="5884176" y="5235715"/>
                <a:ext cx="2233164" cy="447173"/>
              </a:xfrm>
              <a:prstGeom prst="rect">
                <a:avLst/>
              </a:prstGeom>
              <a:noFill/>
            </p:spPr>
            <p:txBody>
              <a:bodyPr wrap="none" rtlCol="0">
                <a:spAutoFit/>
              </a:bodyPr>
              <a:lstStyle/>
              <a:p>
                <a:r>
                  <a:rPr lang="en-US" sz="4000" b="1" dirty="0">
                    <a:solidFill>
                      <a:srgbClr val="00B0F0"/>
                    </a:solidFill>
                    <a:latin typeface="Arial" panose="020B0604020202020204" pitchFamily="34" charset="0"/>
                    <a:cs typeface="Arial" panose="020B0604020202020204" pitchFamily="34" charset="0"/>
                  </a:rPr>
                  <a:t>CO-CD36 KO (8)</a:t>
                </a:r>
              </a:p>
            </p:txBody>
          </p:sp>
          <p:sp>
            <p:nvSpPr>
              <p:cNvPr id="44" name="TextBox 43">
                <a:extLst>
                  <a:ext uri="{FF2B5EF4-FFF2-40B4-BE49-F238E27FC236}">
                    <a16:creationId xmlns:a16="http://schemas.microsoft.com/office/drawing/2014/main" id="{E25B8525-7E45-EF95-DC17-89867C4DAFB4}"/>
                  </a:ext>
                </a:extLst>
              </p:cNvPr>
              <p:cNvSpPr txBox="1"/>
              <p:nvPr/>
            </p:nvSpPr>
            <p:spPr>
              <a:xfrm>
                <a:off x="4304762" y="3504984"/>
                <a:ext cx="339968" cy="758250"/>
              </a:xfrm>
              <a:prstGeom prst="rect">
                <a:avLst/>
              </a:prstGeom>
              <a:noFill/>
            </p:spPr>
            <p:txBody>
              <a:bodyPr wrap="square" rtlCol="0">
                <a:spAutoFit/>
              </a:bodyPr>
              <a:lstStyle/>
              <a:p>
                <a:r>
                  <a:rPr lang="en-US" sz="7200" dirty="0">
                    <a:solidFill>
                      <a:schemeClr val="bg1"/>
                    </a:solidFill>
                  </a:rPr>
                  <a:t>*</a:t>
                </a:r>
              </a:p>
            </p:txBody>
          </p:sp>
          <p:sp>
            <p:nvSpPr>
              <p:cNvPr id="45" name="TextBox 44">
                <a:extLst>
                  <a:ext uri="{FF2B5EF4-FFF2-40B4-BE49-F238E27FC236}">
                    <a16:creationId xmlns:a16="http://schemas.microsoft.com/office/drawing/2014/main" id="{B0173D80-5EE8-297C-DACF-3D186B5AA6DD}"/>
                  </a:ext>
                </a:extLst>
              </p:cNvPr>
              <p:cNvSpPr txBox="1"/>
              <p:nvPr/>
            </p:nvSpPr>
            <p:spPr>
              <a:xfrm>
                <a:off x="2691472" y="3274097"/>
                <a:ext cx="339968" cy="758250"/>
              </a:xfrm>
              <a:prstGeom prst="rect">
                <a:avLst/>
              </a:prstGeom>
              <a:noFill/>
            </p:spPr>
            <p:txBody>
              <a:bodyPr wrap="square" rtlCol="0">
                <a:spAutoFit/>
              </a:bodyPr>
              <a:lstStyle/>
              <a:p>
                <a:r>
                  <a:rPr lang="en-US" sz="7200" dirty="0">
                    <a:solidFill>
                      <a:schemeClr val="bg1"/>
                    </a:solidFill>
                  </a:rPr>
                  <a:t>*</a:t>
                </a:r>
              </a:p>
            </p:txBody>
          </p:sp>
        </p:grpSp>
        <p:cxnSp>
          <p:nvCxnSpPr>
            <p:cNvPr id="32" name="Straight Arrow Connector 31">
              <a:extLst>
                <a:ext uri="{FF2B5EF4-FFF2-40B4-BE49-F238E27FC236}">
                  <a16:creationId xmlns:a16="http://schemas.microsoft.com/office/drawing/2014/main" id="{DD22AE37-5E25-081D-A7C3-17B8210D3FF4}"/>
                </a:ext>
              </a:extLst>
            </p:cNvPr>
            <p:cNvCxnSpPr/>
            <p:nvPr/>
          </p:nvCxnSpPr>
          <p:spPr>
            <a:xfrm flipV="1">
              <a:off x="27124411" y="16904066"/>
              <a:ext cx="449963" cy="2187719"/>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6268BC21-D4CE-DC02-37DE-629737572516}"/>
                </a:ext>
              </a:extLst>
            </p:cNvPr>
            <p:cNvCxnSpPr>
              <a:cxnSpLocks/>
            </p:cNvCxnSpPr>
            <p:nvPr/>
          </p:nvCxnSpPr>
          <p:spPr>
            <a:xfrm flipV="1">
              <a:off x="30613318" y="17269567"/>
              <a:ext cx="229716" cy="1598827"/>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47" name="Rounded Rectangle 46">
            <a:extLst>
              <a:ext uri="{FF2B5EF4-FFF2-40B4-BE49-F238E27FC236}">
                <a16:creationId xmlns:a16="http://schemas.microsoft.com/office/drawing/2014/main" id="{FA533506-FD80-389F-02CE-531F433597F3}"/>
              </a:ext>
            </a:extLst>
          </p:cNvPr>
          <p:cNvSpPr/>
          <p:nvPr/>
        </p:nvSpPr>
        <p:spPr>
          <a:xfrm>
            <a:off x="1433571" y="611152"/>
            <a:ext cx="8649729" cy="1655805"/>
          </a:xfrm>
          <a:prstGeom prst="roundRect">
            <a:avLst/>
          </a:prstGeom>
          <a:solidFill>
            <a:schemeClr val="accent3">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7200" b="1" dirty="0">
                <a:solidFill>
                  <a:schemeClr val="bg1"/>
                </a:solidFill>
              </a:rPr>
              <a:t>RESULTS</a:t>
            </a:r>
          </a:p>
        </p:txBody>
      </p:sp>
      <p:sp>
        <p:nvSpPr>
          <p:cNvPr id="50" name="TextBox 49">
            <a:extLst>
              <a:ext uri="{FF2B5EF4-FFF2-40B4-BE49-F238E27FC236}">
                <a16:creationId xmlns:a16="http://schemas.microsoft.com/office/drawing/2014/main" id="{4C23C92A-2B75-F9C0-1A60-CC525CCFC4A7}"/>
              </a:ext>
            </a:extLst>
          </p:cNvPr>
          <p:cNvSpPr txBox="1"/>
          <p:nvPr/>
        </p:nvSpPr>
        <p:spPr>
          <a:xfrm>
            <a:off x="1454287" y="2715671"/>
            <a:ext cx="1876476" cy="707886"/>
          </a:xfrm>
          <a:prstGeom prst="rect">
            <a:avLst/>
          </a:prstGeom>
          <a:noFill/>
        </p:spPr>
        <p:txBody>
          <a:bodyPr wrap="none" rtlCol="0">
            <a:spAutoFit/>
          </a:bodyPr>
          <a:lstStyle/>
          <a:p>
            <a:r>
              <a:rPr lang="en-US" sz="4000" b="1" dirty="0">
                <a:latin typeface="Calibri" panose="020F0502020204030204" pitchFamily="34" charset="0"/>
                <a:cs typeface="Calibri" panose="020F0502020204030204" pitchFamily="34" charset="0"/>
              </a:rPr>
              <a:t>Figure 1</a:t>
            </a:r>
          </a:p>
        </p:txBody>
      </p:sp>
      <p:sp>
        <p:nvSpPr>
          <p:cNvPr id="51" name="TextBox 50">
            <a:extLst>
              <a:ext uri="{FF2B5EF4-FFF2-40B4-BE49-F238E27FC236}">
                <a16:creationId xmlns:a16="http://schemas.microsoft.com/office/drawing/2014/main" id="{B4AA26A0-248C-A175-37BB-BBBE36C7E1B5}"/>
              </a:ext>
            </a:extLst>
          </p:cNvPr>
          <p:cNvSpPr txBox="1"/>
          <p:nvPr/>
        </p:nvSpPr>
        <p:spPr>
          <a:xfrm>
            <a:off x="1521781" y="13004161"/>
            <a:ext cx="1876476" cy="707886"/>
          </a:xfrm>
          <a:prstGeom prst="rect">
            <a:avLst/>
          </a:prstGeom>
          <a:noFill/>
        </p:spPr>
        <p:txBody>
          <a:bodyPr wrap="square" rtlCol="0">
            <a:spAutoFit/>
          </a:bodyPr>
          <a:lstStyle/>
          <a:p>
            <a:r>
              <a:rPr lang="en-US" sz="4000" b="1" dirty="0">
                <a:latin typeface="Calibri" panose="020F0502020204030204" pitchFamily="34" charset="0"/>
                <a:cs typeface="Calibri" panose="020F0502020204030204" pitchFamily="34" charset="0"/>
              </a:rPr>
              <a:t>Figure 3</a:t>
            </a:r>
          </a:p>
        </p:txBody>
      </p:sp>
      <p:sp>
        <p:nvSpPr>
          <p:cNvPr id="52" name="TextBox 51">
            <a:extLst>
              <a:ext uri="{FF2B5EF4-FFF2-40B4-BE49-F238E27FC236}">
                <a16:creationId xmlns:a16="http://schemas.microsoft.com/office/drawing/2014/main" id="{E437FA30-EB2C-CA15-F409-C984F8299043}"/>
              </a:ext>
            </a:extLst>
          </p:cNvPr>
          <p:cNvSpPr txBox="1"/>
          <p:nvPr/>
        </p:nvSpPr>
        <p:spPr>
          <a:xfrm>
            <a:off x="16441278" y="6458835"/>
            <a:ext cx="1876476" cy="707886"/>
          </a:xfrm>
          <a:prstGeom prst="rect">
            <a:avLst/>
          </a:prstGeom>
          <a:noFill/>
        </p:spPr>
        <p:txBody>
          <a:bodyPr wrap="none" rtlCol="0">
            <a:spAutoFit/>
          </a:bodyPr>
          <a:lstStyle/>
          <a:p>
            <a:r>
              <a:rPr lang="en-US" sz="4000" b="1" dirty="0">
                <a:latin typeface="Calibri" panose="020F0502020204030204" pitchFamily="34" charset="0"/>
                <a:cs typeface="Calibri" panose="020F0502020204030204" pitchFamily="34" charset="0"/>
              </a:rPr>
              <a:t>Figure 2</a:t>
            </a:r>
          </a:p>
        </p:txBody>
      </p:sp>
    </p:spTree>
    <p:extLst>
      <p:ext uri="{BB962C8B-B14F-4D97-AF65-F5344CB8AC3E}">
        <p14:creationId xmlns:p14="http://schemas.microsoft.com/office/powerpoint/2010/main" val="3168600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39">
            <a:extLst>
              <a:ext uri="{FF2B5EF4-FFF2-40B4-BE49-F238E27FC236}">
                <a16:creationId xmlns:a16="http://schemas.microsoft.com/office/drawing/2014/main" id="{302478FB-C116-8D5A-8688-9E688038C4E2}"/>
              </a:ext>
            </a:extLst>
          </p:cNvPr>
          <p:cNvSpPr txBox="1"/>
          <p:nvPr/>
        </p:nvSpPr>
        <p:spPr>
          <a:xfrm>
            <a:off x="4328027" y="4098549"/>
            <a:ext cx="17939526" cy="1107996"/>
          </a:xfrm>
          <a:prstGeom prst="rect">
            <a:avLst/>
          </a:prstGeom>
          <a:noFill/>
        </p:spPr>
        <p:txBody>
          <a:bodyPr wrap="none" rtlCol="0">
            <a:spAutoFit/>
          </a:bodyPr>
          <a:lstStyle/>
          <a:p>
            <a:r>
              <a:rPr lang="en-US" b="1" dirty="0">
                <a:solidFill>
                  <a:srgbClr val="FFFF00"/>
                </a:solidFill>
                <a:latin typeface="Arial" panose="020B0604020202020204" pitchFamily="34" charset="0"/>
                <a:cs typeface="Arial" panose="020B0604020202020204" pitchFamily="34" charset="0"/>
              </a:rPr>
              <a:t>Data can be explained by the cycle shown:</a:t>
            </a:r>
          </a:p>
        </p:txBody>
      </p:sp>
      <p:grpSp>
        <p:nvGrpSpPr>
          <p:cNvPr id="41" name="Group 40">
            <a:extLst>
              <a:ext uri="{FF2B5EF4-FFF2-40B4-BE49-F238E27FC236}">
                <a16:creationId xmlns:a16="http://schemas.microsoft.com/office/drawing/2014/main" id="{FA049043-3B08-82D9-3DB2-0A59D113211F}"/>
              </a:ext>
            </a:extLst>
          </p:cNvPr>
          <p:cNvGrpSpPr/>
          <p:nvPr/>
        </p:nvGrpSpPr>
        <p:grpSpPr>
          <a:xfrm>
            <a:off x="2660390" y="5045433"/>
            <a:ext cx="15994767" cy="14697623"/>
            <a:chOff x="2396985" y="1682380"/>
            <a:chExt cx="4350029" cy="3468405"/>
          </a:xfrm>
        </p:grpSpPr>
        <p:sp>
          <p:nvSpPr>
            <p:cNvPr id="42" name="TextBox 3">
              <a:extLst>
                <a:ext uri="{FF2B5EF4-FFF2-40B4-BE49-F238E27FC236}">
                  <a16:creationId xmlns:a16="http://schemas.microsoft.com/office/drawing/2014/main" id="{F994F264-79F2-127F-4506-56C769B65440}"/>
                </a:ext>
              </a:extLst>
            </p:cNvPr>
            <p:cNvSpPr txBox="1"/>
            <p:nvPr/>
          </p:nvSpPr>
          <p:spPr>
            <a:xfrm flipH="1">
              <a:off x="3600870" y="3454384"/>
              <a:ext cx="592696" cy="23071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CD36</a:t>
              </a:r>
            </a:p>
          </p:txBody>
        </p:sp>
        <p:sp>
          <p:nvSpPr>
            <p:cNvPr id="43" name="TextBox 6">
              <a:extLst>
                <a:ext uri="{FF2B5EF4-FFF2-40B4-BE49-F238E27FC236}">
                  <a16:creationId xmlns:a16="http://schemas.microsoft.com/office/drawing/2014/main" id="{3CA0A4B6-CAC3-976B-BF77-4DCA7CF01B38}"/>
                </a:ext>
              </a:extLst>
            </p:cNvPr>
            <p:cNvSpPr txBox="1"/>
            <p:nvPr/>
          </p:nvSpPr>
          <p:spPr>
            <a:xfrm flipH="1">
              <a:off x="5387024" y="2010290"/>
              <a:ext cx="1311747" cy="83980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4400" b="1" dirty="0">
                  <a:latin typeface="Arial" panose="020B0604020202020204" pitchFamily="34" charset="0"/>
                  <a:cs typeface="Arial" panose="020B0604020202020204" pitchFamily="34" charset="0"/>
                </a:rPr>
                <a:t>MPs with </a:t>
              </a:r>
            </a:p>
            <a:p>
              <a:pPr algn="ctr"/>
              <a:r>
                <a:rPr lang="en-US" sz="4400" b="1" dirty="0">
                  <a:latin typeface="Arial" panose="020B0604020202020204" pitchFamily="34" charset="0"/>
                  <a:cs typeface="Arial" panose="020B0604020202020204" pitchFamily="34" charset="0"/>
                </a:rPr>
                <a:t>CNS proteins</a:t>
              </a:r>
            </a:p>
            <a:p>
              <a:pPr algn="ctr"/>
              <a:r>
                <a:rPr lang="en-US" sz="4400" b="1" dirty="0">
                  <a:latin typeface="Arial" panose="020B0604020202020204" pitchFamily="34" charset="0"/>
                  <a:cs typeface="Arial" panose="020B0604020202020204" pitchFamily="34" charset="0"/>
                </a:rPr>
                <a:t> to Nodes, then blood</a:t>
              </a:r>
            </a:p>
          </p:txBody>
        </p:sp>
        <p:sp>
          <p:nvSpPr>
            <p:cNvPr id="44" name="TextBox 15">
              <a:extLst>
                <a:ext uri="{FF2B5EF4-FFF2-40B4-BE49-F238E27FC236}">
                  <a16:creationId xmlns:a16="http://schemas.microsoft.com/office/drawing/2014/main" id="{22D39075-F4B2-3E57-7483-928996127061}"/>
                </a:ext>
              </a:extLst>
            </p:cNvPr>
            <p:cNvSpPr txBox="1"/>
            <p:nvPr/>
          </p:nvSpPr>
          <p:spPr>
            <a:xfrm>
              <a:off x="2396985" y="2657794"/>
              <a:ext cx="1545802" cy="230716"/>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XD -&gt; XO -&gt; ROS</a:t>
              </a:r>
            </a:p>
          </p:txBody>
        </p:sp>
        <p:sp>
          <p:nvSpPr>
            <p:cNvPr id="45" name="Rectangle 44">
              <a:extLst>
                <a:ext uri="{FF2B5EF4-FFF2-40B4-BE49-F238E27FC236}">
                  <a16:creationId xmlns:a16="http://schemas.microsoft.com/office/drawing/2014/main" id="{3DE2A040-1FA6-30D1-A112-6A36A4582CB0}"/>
                </a:ext>
              </a:extLst>
            </p:cNvPr>
            <p:cNvSpPr/>
            <p:nvPr/>
          </p:nvSpPr>
          <p:spPr>
            <a:xfrm>
              <a:off x="2509364" y="2300594"/>
              <a:ext cx="1731985" cy="230716"/>
            </a:xfrm>
            <a:prstGeom prst="rect">
              <a:avLst/>
            </a:prstGeom>
          </p:spPr>
          <p:txBody>
            <a:bodyPr wrap="non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 Lipid peroxidation</a:t>
              </a:r>
              <a:endParaRPr lang="en-US" sz="4400" dirty="0">
                <a:latin typeface="Arial" panose="020B0604020202020204" pitchFamily="34" charset="0"/>
                <a:cs typeface="Arial" panose="020B0604020202020204" pitchFamily="34" charset="0"/>
              </a:endParaRPr>
            </a:p>
          </p:txBody>
        </p:sp>
        <p:grpSp>
          <p:nvGrpSpPr>
            <p:cNvPr id="46" name="Group 45">
              <a:extLst>
                <a:ext uri="{FF2B5EF4-FFF2-40B4-BE49-F238E27FC236}">
                  <a16:creationId xmlns:a16="http://schemas.microsoft.com/office/drawing/2014/main" id="{90C1ACB4-C9C4-997F-5B0F-5F0769E41C4E}"/>
                </a:ext>
              </a:extLst>
            </p:cNvPr>
            <p:cNvGrpSpPr/>
            <p:nvPr/>
          </p:nvGrpSpPr>
          <p:grpSpPr>
            <a:xfrm>
              <a:off x="4276962" y="4456655"/>
              <a:ext cx="901278" cy="694130"/>
              <a:chOff x="4247817" y="4088402"/>
              <a:chExt cx="901278" cy="694130"/>
            </a:xfrm>
          </p:grpSpPr>
          <p:sp>
            <p:nvSpPr>
              <p:cNvPr id="76" name="TextBox 14">
                <a:extLst>
                  <a:ext uri="{FF2B5EF4-FFF2-40B4-BE49-F238E27FC236}">
                    <a16:creationId xmlns:a16="http://schemas.microsoft.com/office/drawing/2014/main" id="{B5D35CCD-EB2B-6315-20BA-2EC7EB869A4C}"/>
                  </a:ext>
                </a:extLst>
              </p:cNvPr>
              <p:cNvSpPr txBox="1"/>
              <p:nvPr/>
            </p:nvSpPr>
            <p:spPr>
              <a:xfrm>
                <a:off x="4247817" y="4145756"/>
                <a:ext cx="901278" cy="63677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4400" b="1" dirty="0">
                    <a:latin typeface="Arial" panose="020B0604020202020204" pitchFamily="34" charset="0"/>
                    <a:cs typeface="Arial" panose="020B0604020202020204" pitchFamily="34" charset="0"/>
                  </a:rPr>
                  <a:t>PMN </a:t>
                </a:r>
              </a:p>
              <a:p>
                <a:pPr algn="ctr"/>
                <a:r>
                  <a:rPr lang="en-US" sz="4400" b="1" dirty="0">
                    <a:latin typeface="Arial" panose="020B0604020202020204" pitchFamily="34" charset="0"/>
                    <a:cs typeface="Arial" panose="020B0604020202020204" pitchFamily="34" charset="0"/>
                  </a:rPr>
                  <a:t>activation</a:t>
                </a:r>
              </a:p>
            </p:txBody>
          </p:sp>
          <p:sp>
            <p:nvSpPr>
              <p:cNvPr id="77" name="Oval 76">
                <a:extLst>
                  <a:ext uri="{FF2B5EF4-FFF2-40B4-BE49-F238E27FC236}">
                    <a16:creationId xmlns:a16="http://schemas.microsoft.com/office/drawing/2014/main" id="{387A0BC8-F2F2-7FA0-B22E-EDA4333E1688}"/>
                  </a:ext>
                </a:extLst>
              </p:cNvPr>
              <p:cNvSpPr/>
              <p:nvPr/>
            </p:nvSpPr>
            <p:spPr>
              <a:xfrm>
                <a:off x="4304636" y="4088402"/>
                <a:ext cx="831097" cy="613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grpSp>
        <p:grpSp>
          <p:nvGrpSpPr>
            <p:cNvPr id="47" name="Group 46">
              <a:extLst>
                <a:ext uri="{FF2B5EF4-FFF2-40B4-BE49-F238E27FC236}">
                  <a16:creationId xmlns:a16="http://schemas.microsoft.com/office/drawing/2014/main" id="{88F52B6E-904B-B1BD-551B-E8381C1594F8}"/>
                </a:ext>
              </a:extLst>
            </p:cNvPr>
            <p:cNvGrpSpPr/>
            <p:nvPr/>
          </p:nvGrpSpPr>
          <p:grpSpPr>
            <a:xfrm>
              <a:off x="2595766" y="3270162"/>
              <a:ext cx="1124288" cy="688773"/>
              <a:chOff x="2371065" y="2930707"/>
              <a:chExt cx="1124288" cy="688773"/>
            </a:xfrm>
          </p:grpSpPr>
          <p:sp>
            <p:nvSpPr>
              <p:cNvPr id="74" name="TextBox 13">
                <a:extLst>
                  <a:ext uri="{FF2B5EF4-FFF2-40B4-BE49-F238E27FC236}">
                    <a16:creationId xmlns:a16="http://schemas.microsoft.com/office/drawing/2014/main" id="{89E8C831-296E-A7F2-2E08-B15429E201A0}"/>
                  </a:ext>
                </a:extLst>
              </p:cNvPr>
              <p:cNvSpPr txBox="1"/>
              <p:nvPr/>
            </p:nvSpPr>
            <p:spPr>
              <a:xfrm flipH="1">
                <a:off x="2371065" y="2982704"/>
                <a:ext cx="1039067" cy="63677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    Cerebral endothelium</a:t>
                </a:r>
              </a:p>
            </p:txBody>
          </p:sp>
          <p:sp>
            <p:nvSpPr>
              <p:cNvPr id="75" name="Oval 74">
                <a:extLst>
                  <a:ext uri="{FF2B5EF4-FFF2-40B4-BE49-F238E27FC236}">
                    <a16:creationId xmlns:a16="http://schemas.microsoft.com/office/drawing/2014/main" id="{CC2D02A2-ED2E-9F68-8D41-1A9AD79D4156}"/>
                  </a:ext>
                </a:extLst>
              </p:cNvPr>
              <p:cNvSpPr/>
              <p:nvPr/>
            </p:nvSpPr>
            <p:spPr>
              <a:xfrm>
                <a:off x="2371065" y="2930707"/>
                <a:ext cx="1124288" cy="56029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grpSp>
        <p:cxnSp>
          <p:nvCxnSpPr>
            <p:cNvPr id="48" name="Straight Arrow Connector 47">
              <a:extLst>
                <a:ext uri="{FF2B5EF4-FFF2-40B4-BE49-F238E27FC236}">
                  <a16:creationId xmlns:a16="http://schemas.microsoft.com/office/drawing/2014/main" id="{AAC1385C-CBD1-231F-9823-2971D09B4A9C}"/>
                </a:ext>
              </a:extLst>
            </p:cNvPr>
            <p:cNvCxnSpPr>
              <a:cxnSpLocks/>
            </p:cNvCxnSpPr>
            <p:nvPr/>
          </p:nvCxnSpPr>
          <p:spPr>
            <a:xfrm flipH="1" flipV="1">
              <a:off x="3402335" y="2463122"/>
              <a:ext cx="92968" cy="222267"/>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grpSp>
          <p:nvGrpSpPr>
            <p:cNvPr id="49" name="Group 48">
              <a:extLst>
                <a:ext uri="{FF2B5EF4-FFF2-40B4-BE49-F238E27FC236}">
                  <a16:creationId xmlns:a16="http://schemas.microsoft.com/office/drawing/2014/main" id="{46DD7409-0940-25F3-B98C-DDABAD226AC0}"/>
                </a:ext>
              </a:extLst>
            </p:cNvPr>
            <p:cNvGrpSpPr/>
            <p:nvPr/>
          </p:nvGrpSpPr>
          <p:grpSpPr>
            <a:xfrm>
              <a:off x="4125720" y="1807883"/>
              <a:ext cx="1216681" cy="560297"/>
              <a:chOff x="2754180" y="1830887"/>
              <a:chExt cx="1216681" cy="560297"/>
            </a:xfrm>
          </p:grpSpPr>
          <p:sp>
            <p:nvSpPr>
              <p:cNvPr id="72" name="TextBox 4">
                <a:extLst>
                  <a:ext uri="{FF2B5EF4-FFF2-40B4-BE49-F238E27FC236}">
                    <a16:creationId xmlns:a16="http://schemas.microsoft.com/office/drawing/2014/main" id="{65D4B6F0-E0A1-BCCD-B588-686B8D49B8CD}"/>
                  </a:ext>
                </a:extLst>
              </p:cNvPr>
              <p:cNvSpPr txBox="1"/>
              <p:nvPr/>
            </p:nvSpPr>
            <p:spPr>
              <a:xfrm flipH="1">
                <a:off x="2797380" y="1892690"/>
                <a:ext cx="1173481" cy="249173"/>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800" b="1" dirty="0">
                    <a:latin typeface="Arial" panose="020B0604020202020204" pitchFamily="34" charset="0"/>
                    <a:cs typeface="Arial" panose="020B0604020202020204" pitchFamily="34" charset="0"/>
                  </a:rPr>
                  <a:t>Astrocytes</a:t>
                </a:r>
              </a:p>
            </p:txBody>
          </p:sp>
          <p:sp>
            <p:nvSpPr>
              <p:cNvPr id="73" name="Oval 72">
                <a:extLst>
                  <a:ext uri="{FF2B5EF4-FFF2-40B4-BE49-F238E27FC236}">
                    <a16:creationId xmlns:a16="http://schemas.microsoft.com/office/drawing/2014/main" id="{5BFD3F32-9C20-F870-C84B-FB56A18F418B}"/>
                  </a:ext>
                </a:extLst>
              </p:cNvPr>
              <p:cNvSpPr/>
              <p:nvPr/>
            </p:nvSpPr>
            <p:spPr>
              <a:xfrm>
                <a:off x="2754180" y="1830887"/>
                <a:ext cx="952706" cy="56029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grpSp>
        <p:grpSp>
          <p:nvGrpSpPr>
            <p:cNvPr id="50" name="Group 49">
              <a:extLst>
                <a:ext uri="{FF2B5EF4-FFF2-40B4-BE49-F238E27FC236}">
                  <a16:creationId xmlns:a16="http://schemas.microsoft.com/office/drawing/2014/main" id="{D1F28342-82EF-650D-42F2-49F94FC44ABC}"/>
                </a:ext>
              </a:extLst>
            </p:cNvPr>
            <p:cNvGrpSpPr/>
            <p:nvPr/>
          </p:nvGrpSpPr>
          <p:grpSpPr>
            <a:xfrm>
              <a:off x="5764480" y="3163830"/>
              <a:ext cx="982534" cy="615440"/>
              <a:chOff x="5384782" y="3247776"/>
              <a:chExt cx="982534" cy="615440"/>
            </a:xfrm>
          </p:grpSpPr>
          <p:sp>
            <p:nvSpPr>
              <p:cNvPr id="70" name="TextBox 32">
                <a:extLst>
                  <a:ext uri="{FF2B5EF4-FFF2-40B4-BE49-F238E27FC236}">
                    <a16:creationId xmlns:a16="http://schemas.microsoft.com/office/drawing/2014/main" id="{FD854236-EE79-A0A0-A041-2AB7CC87C7AB}"/>
                  </a:ext>
                </a:extLst>
              </p:cNvPr>
              <p:cNvSpPr txBox="1"/>
              <p:nvPr/>
            </p:nvSpPr>
            <p:spPr>
              <a:xfrm flipH="1">
                <a:off x="5464359" y="3429470"/>
                <a:ext cx="849943" cy="43374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TSP-MPs</a:t>
                </a:r>
              </a:p>
            </p:txBody>
          </p:sp>
          <p:sp>
            <p:nvSpPr>
              <p:cNvPr id="71" name="Oval 70">
                <a:extLst>
                  <a:ext uri="{FF2B5EF4-FFF2-40B4-BE49-F238E27FC236}">
                    <a16:creationId xmlns:a16="http://schemas.microsoft.com/office/drawing/2014/main" id="{3C979A9B-630D-B281-A752-9945F7716ED4}"/>
                  </a:ext>
                </a:extLst>
              </p:cNvPr>
              <p:cNvSpPr/>
              <p:nvPr/>
            </p:nvSpPr>
            <p:spPr>
              <a:xfrm>
                <a:off x="5384782" y="3247776"/>
                <a:ext cx="982534" cy="613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grpSp>
        <p:grpSp>
          <p:nvGrpSpPr>
            <p:cNvPr id="51" name="Group 50">
              <a:extLst>
                <a:ext uri="{FF2B5EF4-FFF2-40B4-BE49-F238E27FC236}">
                  <a16:creationId xmlns:a16="http://schemas.microsoft.com/office/drawing/2014/main" id="{067F6E6B-ACCB-5B58-3EDC-7654AD7941BD}"/>
                </a:ext>
              </a:extLst>
            </p:cNvPr>
            <p:cNvGrpSpPr/>
            <p:nvPr/>
          </p:nvGrpSpPr>
          <p:grpSpPr>
            <a:xfrm>
              <a:off x="3062964" y="4313201"/>
              <a:ext cx="725260" cy="491073"/>
              <a:chOff x="2783651" y="4268472"/>
              <a:chExt cx="725260" cy="491073"/>
            </a:xfrm>
          </p:grpSpPr>
          <p:sp>
            <p:nvSpPr>
              <p:cNvPr id="66" name="TextBox 16">
                <a:extLst>
                  <a:ext uri="{FF2B5EF4-FFF2-40B4-BE49-F238E27FC236}">
                    <a16:creationId xmlns:a16="http://schemas.microsoft.com/office/drawing/2014/main" id="{EB6CFCD2-F040-8657-B6F0-FC828EE88A8C}"/>
                  </a:ext>
                </a:extLst>
              </p:cNvPr>
              <p:cNvSpPr txBox="1"/>
              <p:nvPr/>
            </p:nvSpPr>
            <p:spPr>
              <a:xfrm flipH="1">
                <a:off x="2907937" y="4506649"/>
                <a:ext cx="524380" cy="230716"/>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MPO</a:t>
                </a:r>
              </a:p>
            </p:txBody>
          </p:sp>
          <p:grpSp>
            <p:nvGrpSpPr>
              <p:cNvPr id="67" name="Group 66">
                <a:extLst>
                  <a:ext uri="{FF2B5EF4-FFF2-40B4-BE49-F238E27FC236}">
                    <a16:creationId xmlns:a16="http://schemas.microsoft.com/office/drawing/2014/main" id="{E937EFBC-75BB-4A43-2CCC-943B6CD0E3AD}"/>
                  </a:ext>
                </a:extLst>
              </p:cNvPr>
              <p:cNvGrpSpPr/>
              <p:nvPr/>
            </p:nvGrpSpPr>
            <p:grpSpPr>
              <a:xfrm>
                <a:off x="2783651" y="4268472"/>
                <a:ext cx="725260" cy="491073"/>
                <a:chOff x="3696683" y="3256767"/>
                <a:chExt cx="981185" cy="630378"/>
              </a:xfrm>
            </p:grpSpPr>
            <p:sp>
              <p:nvSpPr>
                <p:cNvPr id="68" name="Oval 67">
                  <a:extLst>
                    <a:ext uri="{FF2B5EF4-FFF2-40B4-BE49-F238E27FC236}">
                      <a16:creationId xmlns:a16="http://schemas.microsoft.com/office/drawing/2014/main" id="{737777DE-3218-C0EF-D0B4-2DBA0E5D8913}"/>
                    </a:ext>
                  </a:extLst>
                </p:cNvPr>
                <p:cNvSpPr/>
                <p:nvPr/>
              </p:nvSpPr>
              <p:spPr>
                <a:xfrm>
                  <a:off x="3696683" y="3256767"/>
                  <a:ext cx="981185" cy="630378"/>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dirty="0">
                    <a:solidFill>
                      <a:srgbClr val="FF0000"/>
                    </a:solidFill>
                    <a:latin typeface="Arial" panose="020B0604020202020204" pitchFamily="34" charset="0"/>
                    <a:cs typeface="Arial" panose="020B0604020202020204" pitchFamily="34" charset="0"/>
                  </a:endParaRPr>
                </a:p>
              </p:txBody>
            </p:sp>
            <p:sp>
              <p:nvSpPr>
                <p:cNvPr id="69" name="TextBox 34">
                  <a:extLst>
                    <a:ext uri="{FF2B5EF4-FFF2-40B4-BE49-F238E27FC236}">
                      <a16:creationId xmlns:a16="http://schemas.microsoft.com/office/drawing/2014/main" id="{0AC97467-7671-B081-4864-38D411382AE6}"/>
                    </a:ext>
                  </a:extLst>
                </p:cNvPr>
                <p:cNvSpPr txBox="1"/>
                <p:nvPr/>
              </p:nvSpPr>
              <p:spPr>
                <a:xfrm flipH="1">
                  <a:off x="3925724" y="3278399"/>
                  <a:ext cx="709420" cy="296164"/>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MPs</a:t>
                  </a:r>
                </a:p>
              </p:txBody>
            </p:sp>
          </p:grpSp>
        </p:grpSp>
        <p:sp>
          <p:nvSpPr>
            <p:cNvPr id="52" name="Freeform: Shape 24">
              <a:extLst>
                <a:ext uri="{FF2B5EF4-FFF2-40B4-BE49-F238E27FC236}">
                  <a16:creationId xmlns:a16="http://schemas.microsoft.com/office/drawing/2014/main" id="{455F5C33-E220-96FF-A7C1-381F802FC529}"/>
                </a:ext>
              </a:extLst>
            </p:cNvPr>
            <p:cNvSpPr/>
            <p:nvPr/>
          </p:nvSpPr>
          <p:spPr>
            <a:xfrm rot="8400000">
              <a:off x="5141910" y="4169453"/>
              <a:ext cx="1247714" cy="246557"/>
            </a:xfrm>
            <a:custGeom>
              <a:avLst/>
              <a:gdLst>
                <a:gd name="connsiteX0" fmla="*/ 0 w 1808251"/>
                <a:gd name="connsiteY0" fmla="*/ 290408 h 290408"/>
                <a:gd name="connsiteX1" fmla="*/ 421240 w 1808251"/>
                <a:gd name="connsiteY1" fmla="*/ 95199 h 290408"/>
                <a:gd name="connsiteX2" fmla="*/ 945222 w 1808251"/>
                <a:gd name="connsiteY2" fmla="*/ 2732 h 290408"/>
                <a:gd name="connsiteX3" fmla="*/ 1448656 w 1808251"/>
                <a:gd name="connsiteY3" fmla="*/ 33554 h 290408"/>
                <a:gd name="connsiteX4" fmla="*/ 1808251 w 1808251"/>
                <a:gd name="connsiteY4" fmla="*/ 126021 h 290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251" h="290408">
                  <a:moveTo>
                    <a:pt x="0" y="290408"/>
                  </a:moveTo>
                  <a:cubicBezTo>
                    <a:pt x="131851" y="216776"/>
                    <a:pt x="263703" y="143145"/>
                    <a:pt x="421240" y="95199"/>
                  </a:cubicBezTo>
                  <a:cubicBezTo>
                    <a:pt x="578777" y="47253"/>
                    <a:pt x="773986" y="13006"/>
                    <a:pt x="945222" y="2732"/>
                  </a:cubicBezTo>
                  <a:cubicBezTo>
                    <a:pt x="1116458" y="-7542"/>
                    <a:pt x="1304818" y="13006"/>
                    <a:pt x="1448656" y="33554"/>
                  </a:cubicBezTo>
                  <a:cubicBezTo>
                    <a:pt x="1592494" y="54102"/>
                    <a:pt x="1700372" y="90061"/>
                    <a:pt x="1808251" y="126021"/>
                  </a:cubicBezTo>
                </a:path>
              </a:pathLst>
            </a:custGeom>
            <a:noFill/>
            <a:ln w="7620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53" name="Freeform: Shape 25">
              <a:extLst>
                <a:ext uri="{FF2B5EF4-FFF2-40B4-BE49-F238E27FC236}">
                  <a16:creationId xmlns:a16="http://schemas.microsoft.com/office/drawing/2014/main" id="{63CB1B93-1474-ECFA-A578-9260A5D40004}"/>
                </a:ext>
              </a:extLst>
            </p:cNvPr>
            <p:cNvSpPr/>
            <p:nvPr/>
          </p:nvSpPr>
          <p:spPr>
            <a:xfrm>
              <a:off x="3781610" y="4569812"/>
              <a:ext cx="481990" cy="127721"/>
            </a:xfrm>
            <a:custGeom>
              <a:avLst/>
              <a:gdLst>
                <a:gd name="connsiteX0" fmla="*/ 409433 w 409433"/>
                <a:gd name="connsiteY0" fmla="*/ 218364 h 218364"/>
                <a:gd name="connsiteX1" fmla="*/ 232012 w 409433"/>
                <a:gd name="connsiteY1" fmla="*/ 163773 h 218364"/>
                <a:gd name="connsiteX2" fmla="*/ 95535 w 409433"/>
                <a:gd name="connsiteY2" fmla="*/ 81886 h 218364"/>
                <a:gd name="connsiteX3" fmla="*/ 0 w 409433"/>
                <a:gd name="connsiteY3" fmla="*/ 0 h 218364"/>
              </a:gdLst>
              <a:ahLst/>
              <a:cxnLst>
                <a:cxn ang="0">
                  <a:pos x="connsiteX0" y="connsiteY0"/>
                </a:cxn>
                <a:cxn ang="0">
                  <a:pos x="connsiteX1" y="connsiteY1"/>
                </a:cxn>
                <a:cxn ang="0">
                  <a:pos x="connsiteX2" y="connsiteY2"/>
                </a:cxn>
                <a:cxn ang="0">
                  <a:pos x="connsiteX3" y="connsiteY3"/>
                </a:cxn>
              </a:cxnLst>
              <a:rect l="l" t="t" r="r" b="b"/>
              <a:pathLst>
                <a:path w="409433" h="218364">
                  <a:moveTo>
                    <a:pt x="409433" y="218364"/>
                  </a:moveTo>
                  <a:cubicBezTo>
                    <a:pt x="346880" y="202441"/>
                    <a:pt x="284328" y="186519"/>
                    <a:pt x="232012" y="163773"/>
                  </a:cubicBezTo>
                  <a:cubicBezTo>
                    <a:pt x="179696" y="141027"/>
                    <a:pt x="134204" y="109182"/>
                    <a:pt x="95535" y="81886"/>
                  </a:cubicBezTo>
                  <a:cubicBezTo>
                    <a:pt x="56866" y="54590"/>
                    <a:pt x="28433" y="27295"/>
                    <a:pt x="0" y="0"/>
                  </a:cubicBezTo>
                </a:path>
              </a:pathLst>
            </a:custGeom>
            <a:noFill/>
            <a:ln w="76200">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54" name="Freeform: Shape 26">
              <a:extLst>
                <a:ext uri="{FF2B5EF4-FFF2-40B4-BE49-F238E27FC236}">
                  <a16:creationId xmlns:a16="http://schemas.microsoft.com/office/drawing/2014/main" id="{7851B7F0-B7A3-BC1A-73ED-F5773434640A}"/>
                </a:ext>
              </a:extLst>
            </p:cNvPr>
            <p:cNvSpPr/>
            <p:nvPr/>
          </p:nvSpPr>
          <p:spPr>
            <a:xfrm rot="2040000">
              <a:off x="3144097" y="3962845"/>
              <a:ext cx="443719" cy="195222"/>
            </a:xfrm>
            <a:custGeom>
              <a:avLst/>
              <a:gdLst>
                <a:gd name="connsiteX0" fmla="*/ 409433 w 409433"/>
                <a:gd name="connsiteY0" fmla="*/ 218364 h 218364"/>
                <a:gd name="connsiteX1" fmla="*/ 232012 w 409433"/>
                <a:gd name="connsiteY1" fmla="*/ 163773 h 218364"/>
                <a:gd name="connsiteX2" fmla="*/ 95535 w 409433"/>
                <a:gd name="connsiteY2" fmla="*/ 81886 h 218364"/>
                <a:gd name="connsiteX3" fmla="*/ 0 w 409433"/>
                <a:gd name="connsiteY3" fmla="*/ 0 h 218364"/>
              </a:gdLst>
              <a:ahLst/>
              <a:cxnLst>
                <a:cxn ang="0">
                  <a:pos x="connsiteX0" y="connsiteY0"/>
                </a:cxn>
                <a:cxn ang="0">
                  <a:pos x="connsiteX1" y="connsiteY1"/>
                </a:cxn>
                <a:cxn ang="0">
                  <a:pos x="connsiteX2" y="connsiteY2"/>
                </a:cxn>
                <a:cxn ang="0">
                  <a:pos x="connsiteX3" y="connsiteY3"/>
                </a:cxn>
              </a:cxnLst>
              <a:rect l="l" t="t" r="r" b="b"/>
              <a:pathLst>
                <a:path w="409433" h="218364">
                  <a:moveTo>
                    <a:pt x="409433" y="218364"/>
                  </a:moveTo>
                  <a:cubicBezTo>
                    <a:pt x="346880" y="202441"/>
                    <a:pt x="284328" y="186519"/>
                    <a:pt x="232012" y="163773"/>
                  </a:cubicBezTo>
                  <a:cubicBezTo>
                    <a:pt x="179696" y="141027"/>
                    <a:pt x="134204" y="109182"/>
                    <a:pt x="95535" y="81886"/>
                  </a:cubicBezTo>
                  <a:cubicBezTo>
                    <a:pt x="56866" y="54590"/>
                    <a:pt x="28433" y="27295"/>
                    <a:pt x="0" y="0"/>
                  </a:cubicBezTo>
                </a:path>
              </a:pathLst>
            </a:custGeom>
            <a:noFill/>
            <a:ln w="76200">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55" name="Freeform: Shape 27">
              <a:extLst>
                <a:ext uri="{FF2B5EF4-FFF2-40B4-BE49-F238E27FC236}">
                  <a16:creationId xmlns:a16="http://schemas.microsoft.com/office/drawing/2014/main" id="{A8855A8B-A5FF-CDE4-3467-D199AB1D8463}"/>
                </a:ext>
              </a:extLst>
            </p:cNvPr>
            <p:cNvSpPr/>
            <p:nvPr/>
          </p:nvSpPr>
          <p:spPr>
            <a:xfrm rot="5100000">
              <a:off x="3224626" y="2935130"/>
              <a:ext cx="409433" cy="218364"/>
            </a:xfrm>
            <a:custGeom>
              <a:avLst/>
              <a:gdLst>
                <a:gd name="connsiteX0" fmla="*/ 409433 w 409433"/>
                <a:gd name="connsiteY0" fmla="*/ 218364 h 218364"/>
                <a:gd name="connsiteX1" fmla="*/ 232012 w 409433"/>
                <a:gd name="connsiteY1" fmla="*/ 163773 h 218364"/>
                <a:gd name="connsiteX2" fmla="*/ 95535 w 409433"/>
                <a:gd name="connsiteY2" fmla="*/ 81886 h 218364"/>
                <a:gd name="connsiteX3" fmla="*/ 0 w 409433"/>
                <a:gd name="connsiteY3" fmla="*/ 0 h 218364"/>
              </a:gdLst>
              <a:ahLst/>
              <a:cxnLst>
                <a:cxn ang="0">
                  <a:pos x="connsiteX0" y="connsiteY0"/>
                </a:cxn>
                <a:cxn ang="0">
                  <a:pos x="connsiteX1" y="connsiteY1"/>
                </a:cxn>
                <a:cxn ang="0">
                  <a:pos x="connsiteX2" y="connsiteY2"/>
                </a:cxn>
                <a:cxn ang="0">
                  <a:pos x="connsiteX3" y="connsiteY3"/>
                </a:cxn>
              </a:cxnLst>
              <a:rect l="l" t="t" r="r" b="b"/>
              <a:pathLst>
                <a:path w="409433" h="218364">
                  <a:moveTo>
                    <a:pt x="409433" y="218364"/>
                  </a:moveTo>
                  <a:cubicBezTo>
                    <a:pt x="346880" y="202441"/>
                    <a:pt x="284328" y="186519"/>
                    <a:pt x="232012" y="163773"/>
                  </a:cubicBezTo>
                  <a:cubicBezTo>
                    <a:pt x="179696" y="141027"/>
                    <a:pt x="134204" y="109182"/>
                    <a:pt x="95535" y="81886"/>
                  </a:cubicBezTo>
                  <a:cubicBezTo>
                    <a:pt x="56866" y="54590"/>
                    <a:pt x="28433" y="27295"/>
                    <a:pt x="0" y="0"/>
                  </a:cubicBezTo>
                </a:path>
              </a:pathLst>
            </a:custGeom>
            <a:noFill/>
            <a:ln w="76200">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56" name="Freeform: Shape 28">
              <a:extLst>
                <a:ext uri="{FF2B5EF4-FFF2-40B4-BE49-F238E27FC236}">
                  <a16:creationId xmlns:a16="http://schemas.microsoft.com/office/drawing/2014/main" id="{44519507-B566-2FCE-4741-EFA597447DB6}"/>
                </a:ext>
              </a:extLst>
            </p:cNvPr>
            <p:cNvSpPr/>
            <p:nvPr/>
          </p:nvSpPr>
          <p:spPr>
            <a:xfrm rot="7260000">
              <a:off x="3827405" y="2237842"/>
              <a:ext cx="409433" cy="218364"/>
            </a:xfrm>
            <a:custGeom>
              <a:avLst/>
              <a:gdLst>
                <a:gd name="connsiteX0" fmla="*/ 409433 w 409433"/>
                <a:gd name="connsiteY0" fmla="*/ 218364 h 218364"/>
                <a:gd name="connsiteX1" fmla="*/ 232012 w 409433"/>
                <a:gd name="connsiteY1" fmla="*/ 163773 h 218364"/>
                <a:gd name="connsiteX2" fmla="*/ 95535 w 409433"/>
                <a:gd name="connsiteY2" fmla="*/ 81886 h 218364"/>
                <a:gd name="connsiteX3" fmla="*/ 0 w 409433"/>
                <a:gd name="connsiteY3" fmla="*/ 0 h 218364"/>
              </a:gdLst>
              <a:ahLst/>
              <a:cxnLst>
                <a:cxn ang="0">
                  <a:pos x="connsiteX0" y="connsiteY0"/>
                </a:cxn>
                <a:cxn ang="0">
                  <a:pos x="connsiteX1" y="connsiteY1"/>
                </a:cxn>
                <a:cxn ang="0">
                  <a:pos x="connsiteX2" y="connsiteY2"/>
                </a:cxn>
                <a:cxn ang="0">
                  <a:pos x="connsiteX3" y="connsiteY3"/>
                </a:cxn>
              </a:cxnLst>
              <a:rect l="l" t="t" r="r" b="b"/>
              <a:pathLst>
                <a:path w="409433" h="218364">
                  <a:moveTo>
                    <a:pt x="409433" y="218364"/>
                  </a:moveTo>
                  <a:cubicBezTo>
                    <a:pt x="346880" y="202441"/>
                    <a:pt x="284328" y="186519"/>
                    <a:pt x="232012" y="163773"/>
                  </a:cubicBezTo>
                  <a:cubicBezTo>
                    <a:pt x="179696" y="141027"/>
                    <a:pt x="134204" y="109182"/>
                    <a:pt x="95535" y="81886"/>
                  </a:cubicBezTo>
                  <a:cubicBezTo>
                    <a:pt x="56866" y="54590"/>
                    <a:pt x="28433" y="27295"/>
                    <a:pt x="0" y="0"/>
                  </a:cubicBezTo>
                </a:path>
              </a:pathLst>
            </a:custGeom>
            <a:noFill/>
            <a:ln w="76200">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57" name="Freeform: Shape 29">
              <a:extLst>
                <a:ext uri="{FF2B5EF4-FFF2-40B4-BE49-F238E27FC236}">
                  <a16:creationId xmlns:a16="http://schemas.microsoft.com/office/drawing/2014/main" id="{2737B68D-A31E-3143-D6BA-794A43EBF288}"/>
                </a:ext>
              </a:extLst>
            </p:cNvPr>
            <p:cNvSpPr/>
            <p:nvPr/>
          </p:nvSpPr>
          <p:spPr>
            <a:xfrm rot="10380000">
              <a:off x="5085277" y="2171878"/>
              <a:ext cx="409433" cy="218364"/>
            </a:xfrm>
            <a:custGeom>
              <a:avLst/>
              <a:gdLst>
                <a:gd name="connsiteX0" fmla="*/ 409433 w 409433"/>
                <a:gd name="connsiteY0" fmla="*/ 218364 h 218364"/>
                <a:gd name="connsiteX1" fmla="*/ 232012 w 409433"/>
                <a:gd name="connsiteY1" fmla="*/ 163773 h 218364"/>
                <a:gd name="connsiteX2" fmla="*/ 95535 w 409433"/>
                <a:gd name="connsiteY2" fmla="*/ 81886 h 218364"/>
                <a:gd name="connsiteX3" fmla="*/ 0 w 409433"/>
                <a:gd name="connsiteY3" fmla="*/ 0 h 218364"/>
              </a:gdLst>
              <a:ahLst/>
              <a:cxnLst>
                <a:cxn ang="0">
                  <a:pos x="connsiteX0" y="connsiteY0"/>
                </a:cxn>
                <a:cxn ang="0">
                  <a:pos x="connsiteX1" y="connsiteY1"/>
                </a:cxn>
                <a:cxn ang="0">
                  <a:pos x="connsiteX2" y="connsiteY2"/>
                </a:cxn>
                <a:cxn ang="0">
                  <a:pos x="connsiteX3" y="connsiteY3"/>
                </a:cxn>
              </a:cxnLst>
              <a:rect l="l" t="t" r="r" b="b"/>
              <a:pathLst>
                <a:path w="409433" h="218364">
                  <a:moveTo>
                    <a:pt x="409433" y="218364"/>
                  </a:moveTo>
                  <a:cubicBezTo>
                    <a:pt x="346880" y="202441"/>
                    <a:pt x="284328" y="186519"/>
                    <a:pt x="232012" y="163773"/>
                  </a:cubicBezTo>
                  <a:cubicBezTo>
                    <a:pt x="179696" y="141027"/>
                    <a:pt x="134204" y="109182"/>
                    <a:pt x="95535" y="81886"/>
                  </a:cubicBezTo>
                  <a:cubicBezTo>
                    <a:pt x="56866" y="54590"/>
                    <a:pt x="28433" y="27295"/>
                    <a:pt x="0" y="0"/>
                  </a:cubicBezTo>
                </a:path>
              </a:pathLst>
            </a:custGeom>
            <a:noFill/>
            <a:ln w="76200">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58" name="Freeform: Shape 30">
              <a:extLst>
                <a:ext uri="{FF2B5EF4-FFF2-40B4-BE49-F238E27FC236}">
                  <a16:creationId xmlns:a16="http://schemas.microsoft.com/office/drawing/2014/main" id="{2A9B60E9-9D89-404F-783A-A4A16591E20B}"/>
                </a:ext>
              </a:extLst>
            </p:cNvPr>
            <p:cNvSpPr/>
            <p:nvPr/>
          </p:nvSpPr>
          <p:spPr>
            <a:xfrm rot="13260000">
              <a:off x="5838181" y="2897490"/>
              <a:ext cx="409433" cy="218364"/>
            </a:xfrm>
            <a:custGeom>
              <a:avLst/>
              <a:gdLst>
                <a:gd name="connsiteX0" fmla="*/ 409433 w 409433"/>
                <a:gd name="connsiteY0" fmla="*/ 218364 h 218364"/>
                <a:gd name="connsiteX1" fmla="*/ 232012 w 409433"/>
                <a:gd name="connsiteY1" fmla="*/ 163773 h 218364"/>
                <a:gd name="connsiteX2" fmla="*/ 95535 w 409433"/>
                <a:gd name="connsiteY2" fmla="*/ 81886 h 218364"/>
                <a:gd name="connsiteX3" fmla="*/ 0 w 409433"/>
                <a:gd name="connsiteY3" fmla="*/ 0 h 218364"/>
              </a:gdLst>
              <a:ahLst/>
              <a:cxnLst>
                <a:cxn ang="0">
                  <a:pos x="connsiteX0" y="connsiteY0"/>
                </a:cxn>
                <a:cxn ang="0">
                  <a:pos x="connsiteX1" y="connsiteY1"/>
                </a:cxn>
                <a:cxn ang="0">
                  <a:pos x="connsiteX2" y="connsiteY2"/>
                </a:cxn>
                <a:cxn ang="0">
                  <a:pos x="connsiteX3" y="connsiteY3"/>
                </a:cxn>
              </a:cxnLst>
              <a:rect l="l" t="t" r="r" b="b"/>
              <a:pathLst>
                <a:path w="409433" h="218364">
                  <a:moveTo>
                    <a:pt x="409433" y="218364"/>
                  </a:moveTo>
                  <a:cubicBezTo>
                    <a:pt x="346880" y="202441"/>
                    <a:pt x="284328" y="186519"/>
                    <a:pt x="232012" y="163773"/>
                  </a:cubicBezTo>
                  <a:cubicBezTo>
                    <a:pt x="179696" y="141027"/>
                    <a:pt x="134204" y="109182"/>
                    <a:pt x="95535" y="81886"/>
                  </a:cubicBezTo>
                  <a:cubicBezTo>
                    <a:pt x="56866" y="54590"/>
                    <a:pt x="28433" y="27295"/>
                    <a:pt x="0" y="0"/>
                  </a:cubicBezTo>
                </a:path>
              </a:pathLst>
            </a:custGeom>
            <a:noFill/>
            <a:ln w="76200">
              <a:solidFill>
                <a:schemeClr val="accent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59" name="TextBox 37">
              <a:extLst>
                <a:ext uri="{FF2B5EF4-FFF2-40B4-BE49-F238E27FC236}">
                  <a16:creationId xmlns:a16="http://schemas.microsoft.com/office/drawing/2014/main" id="{31433F72-1284-E423-5798-BCC28BEC85AE}"/>
                </a:ext>
              </a:extLst>
            </p:cNvPr>
            <p:cNvSpPr txBox="1"/>
            <p:nvPr/>
          </p:nvSpPr>
          <p:spPr>
            <a:xfrm>
              <a:off x="3040142" y="1682380"/>
              <a:ext cx="481213" cy="332231"/>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6600" b="1" dirty="0">
                  <a:latin typeface="Arial" panose="020B0604020202020204" pitchFamily="34" charset="0"/>
                  <a:cs typeface="Arial" panose="020B0604020202020204" pitchFamily="34" charset="0"/>
                </a:rPr>
                <a:t>CO</a:t>
              </a:r>
            </a:p>
          </p:txBody>
        </p:sp>
        <p:sp>
          <p:nvSpPr>
            <p:cNvPr id="60" name="Arrow: Right 32">
              <a:extLst>
                <a:ext uri="{FF2B5EF4-FFF2-40B4-BE49-F238E27FC236}">
                  <a16:creationId xmlns:a16="http://schemas.microsoft.com/office/drawing/2014/main" id="{99C92BBF-A859-FA60-624E-8631556B3344}"/>
                </a:ext>
              </a:extLst>
            </p:cNvPr>
            <p:cNvSpPr/>
            <p:nvPr/>
          </p:nvSpPr>
          <p:spPr>
            <a:xfrm rot="1260000">
              <a:off x="3439591" y="1838827"/>
              <a:ext cx="754860" cy="210618"/>
            </a:xfrm>
            <a:prstGeom prst="rightArrow">
              <a:avLst/>
            </a:prstGeom>
            <a:solidFill>
              <a:srgbClr val="0070C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61" name="Freeform: Shape 33">
              <a:extLst>
                <a:ext uri="{FF2B5EF4-FFF2-40B4-BE49-F238E27FC236}">
                  <a16:creationId xmlns:a16="http://schemas.microsoft.com/office/drawing/2014/main" id="{078BC516-AE8C-E95E-D2A7-B6E86A69F944}"/>
                </a:ext>
              </a:extLst>
            </p:cNvPr>
            <p:cNvSpPr/>
            <p:nvPr/>
          </p:nvSpPr>
          <p:spPr>
            <a:xfrm rot="13440000">
              <a:off x="3241733" y="4168295"/>
              <a:ext cx="1107911" cy="106454"/>
            </a:xfrm>
            <a:custGeom>
              <a:avLst/>
              <a:gdLst>
                <a:gd name="connsiteX0" fmla="*/ 0 w 1808251"/>
                <a:gd name="connsiteY0" fmla="*/ 290408 h 290408"/>
                <a:gd name="connsiteX1" fmla="*/ 421240 w 1808251"/>
                <a:gd name="connsiteY1" fmla="*/ 95199 h 290408"/>
                <a:gd name="connsiteX2" fmla="*/ 945222 w 1808251"/>
                <a:gd name="connsiteY2" fmla="*/ 2732 h 290408"/>
                <a:gd name="connsiteX3" fmla="*/ 1448656 w 1808251"/>
                <a:gd name="connsiteY3" fmla="*/ 33554 h 290408"/>
                <a:gd name="connsiteX4" fmla="*/ 1808251 w 1808251"/>
                <a:gd name="connsiteY4" fmla="*/ 126021 h 290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251" h="290408">
                  <a:moveTo>
                    <a:pt x="0" y="290408"/>
                  </a:moveTo>
                  <a:cubicBezTo>
                    <a:pt x="131851" y="216776"/>
                    <a:pt x="263703" y="143145"/>
                    <a:pt x="421240" y="95199"/>
                  </a:cubicBezTo>
                  <a:cubicBezTo>
                    <a:pt x="578777" y="47253"/>
                    <a:pt x="773986" y="13006"/>
                    <a:pt x="945222" y="2732"/>
                  </a:cubicBezTo>
                  <a:cubicBezTo>
                    <a:pt x="1116458" y="-7542"/>
                    <a:pt x="1304818" y="13006"/>
                    <a:pt x="1448656" y="33554"/>
                  </a:cubicBezTo>
                  <a:cubicBezTo>
                    <a:pt x="1592494" y="54102"/>
                    <a:pt x="1700372" y="90061"/>
                    <a:pt x="1808251" y="126021"/>
                  </a:cubicBezTo>
                </a:path>
              </a:pathLst>
            </a:custGeom>
            <a:noFill/>
            <a:ln w="7620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62" name="Freeform: Shape 34">
              <a:extLst>
                <a:ext uri="{FF2B5EF4-FFF2-40B4-BE49-F238E27FC236}">
                  <a16:creationId xmlns:a16="http://schemas.microsoft.com/office/drawing/2014/main" id="{D96957D6-74EC-7905-821E-93FA55FAE2F1}"/>
                </a:ext>
              </a:extLst>
            </p:cNvPr>
            <p:cNvSpPr/>
            <p:nvPr/>
          </p:nvSpPr>
          <p:spPr>
            <a:xfrm rot="11220000">
              <a:off x="3857185" y="3507526"/>
              <a:ext cx="1890771" cy="510964"/>
            </a:xfrm>
            <a:custGeom>
              <a:avLst/>
              <a:gdLst>
                <a:gd name="connsiteX0" fmla="*/ 0 w 1808251"/>
                <a:gd name="connsiteY0" fmla="*/ 290408 h 290408"/>
                <a:gd name="connsiteX1" fmla="*/ 421240 w 1808251"/>
                <a:gd name="connsiteY1" fmla="*/ 95199 h 290408"/>
                <a:gd name="connsiteX2" fmla="*/ 945222 w 1808251"/>
                <a:gd name="connsiteY2" fmla="*/ 2732 h 290408"/>
                <a:gd name="connsiteX3" fmla="*/ 1448656 w 1808251"/>
                <a:gd name="connsiteY3" fmla="*/ 33554 h 290408"/>
                <a:gd name="connsiteX4" fmla="*/ 1808251 w 1808251"/>
                <a:gd name="connsiteY4" fmla="*/ 126021 h 290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8251" h="290408">
                  <a:moveTo>
                    <a:pt x="0" y="290408"/>
                  </a:moveTo>
                  <a:cubicBezTo>
                    <a:pt x="131851" y="216776"/>
                    <a:pt x="263703" y="143145"/>
                    <a:pt x="421240" y="95199"/>
                  </a:cubicBezTo>
                  <a:cubicBezTo>
                    <a:pt x="578777" y="47253"/>
                    <a:pt x="773986" y="13006"/>
                    <a:pt x="945222" y="2732"/>
                  </a:cubicBezTo>
                  <a:cubicBezTo>
                    <a:pt x="1116458" y="-7542"/>
                    <a:pt x="1304818" y="13006"/>
                    <a:pt x="1448656" y="33554"/>
                  </a:cubicBezTo>
                  <a:cubicBezTo>
                    <a:pt x="1592494" y="54102"/>
                    <a:pt x="1700372" y="90061"/>
                    <a:pt x="1808251" y="126021"/>
                  </a:cubicBezTo>
                </a:path>
              </a:pathLst>
            </a:custGeom>
            <a:noFill/>
            <a:ln w="76200">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sz="6600">
                <a:latin typeface="Arial" panose="020B0604020202020204" pitchFamily="34" charset="0"/>
                <a:cs typeface="Arial" panose="020B0604020202020204" pitchFamily="34" charset="0"/>
              </a:endParaRPr>
            </a:p>
          </p:txBody>
        </p:sp>
        <p:sp>
          <p:nvSpPr>
            <p:cNvPr id="63" name="TextBox 62">
              <a:extLst>
                <a:ext uri="{FF2B5EF4-FFF2-40B4-BE49-F238E27FC236}">
                  <a16:creationId xmlns:a16="http://schemas.microsoft.com/office/drawing/2014/main" id="{26CE97D8-B434-B390-5B0A-7B92D18CF191}"/>
                </a:ext>
              </a:extLst>
            </p:cNvPr>
            <p:cNvSpPr txBox="1"/>
            <p:nvPr/>
          </p:nvSpPr>
          <p:spPr>
            <a:xfrm>
              <a:off x="4317405" y="2063429"/>
              <a:ext cx="593135" cy="249173"/>
            </a:xfrm>
            <a:prstGeom prst="rect">
              <a:avLst/>
            </a:prstGeom>
            <a:noFill/>
          </p:spPr>
          <p:txBody>
            <a:bodyPr wrap="none" rtlCol="0">
              <a:spAutoFit/>
            </a:bodyPr>
            <a:lstStyle/>
            <a:p>
              <a:r>
                <a:rPr lang="en-US" sz="4800" b="1" dirty="0">
                  <a:latin typeface="Arial" panose="020B0604020202020204" pitchFamily="34" charset="0"/>
                  <a:cs typeface="Arial" panose="020B0604020202020204" pitchFamily="34" charset="0"/>
                </a:rPr>
                <a:t>NF</a:t>
              </a:r>
              <a:r>
                <a:rPr lang="el-GR" sz="4800" b="1" dirty="0">
                  <a:latin typeface="Arial" panose="020B0604020202020204" pitchFamily="34" charset="0"/>
                  <a:cs typeface="Arial" panose="020B0604020202020204" pitchFamily="34" charset="0"/>
                </a:rPr>
                <a:t>κ</a:t>
              </a:r>
              <a:r>
                <a:rPr lang="en-US" sz="4800" b="1" dirty="0">
                  <a:latin typeface="Arial" panose="020B0604020202020204" pitchFamily="34" charset="0"/>
                  <a:cs typeface="Arial" panose="020B0604020202020204" pitchFamily="34" charset="0"/>
                </a:rPr>
                <a:t>B</a:t>
              </a:r>
            </a:p>
          </p:txBody>
        </p:sp>
        <p:cxnSp>
          <p:nvCxnSpPr>
            <p:cNvPr id="64" name="Straight Arrow Connector 63">
              <a:extLst>
                <a:ext uri="{FF2B5EF4-FFF2-40B4-BE49-F238E27FC236}">
                  <a16:creationId xmlns:a16="http://schemas.microsoft.com/office/drawing/2014/main" id="{83015245-400C-5800-2077-1156EB85DF1D}"/>
                </a:ext>
              </a:extLst>
            </p:cNvPr>
            <p:cNvCxnSpPr>
              <a:cxnSpLocks/>
              <a:stCxn id="42" idx="0"/>
            </p:cNvCxnSpPr>
            <p:nvPr/>
          </p:nvCxnSpPr>
          <p:spPr>
            <a:xfrm flipV="1">
              <a:off x="3897218" y="2429983"/>
              <a:ext cx="512833" cy="1024401"/>
            </a:xfrm>
            <a:prstGeom prst="straightConnector1">
              <a:avLst/>
            </a:prstGeom>
            <a:ln w="76200">
              <a:solidFill>
                <a:schemeClr val="accent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5" name="TextBox 3">
              <a:extLst>
                <a:ext uri="{FF2B5EF4-FFF2-40B4-BE49-F238E27FC236}">
                  <a16:creationId xmlns:a16="http://schemas.microsoft.com/office/drawing/2014/main" id="{E889F206-1824-2594-8B10-C279E2C6D1A8}"/>
                </a:ext>
              </a:extLst>
            </p:cNvPr>
            <p:cNvSpPr txBox="1"/>
            <p:nvPr/>
          </p:nvSpPr>
          <p:spPr>
            <a:xfrm flipH="1">
              <a:off x="3946815" y="2266977"/>
              <a:ext cx="592696" cy="23071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CD36</a:t>
              </a:r>
            </a:p>
          </p:txBody>
        </p:sp>
      </p:grpSp>
      <p:sp>
        <p:nvSpPr>
          <p:cNvPr id="78" name="TextBox 77">
            <a:extLst>
              <a:ext uri="{FF2B5EF4-FFF2-40B4-BE49-F238E27FC236}">
                <a16:creationId xmlns:a16="http://schemas.microsoft.com/office/drawing/2014/main" id="{E5449E36-70C5-8A49-10E0-811C96EB5EED}"/>
              </a:ext>
            </a:extLst>
          </p:cNvPr>
          <p:cNvSpPr txBox="1"/>
          <p:nvPr/>
        </p:nvSpPr>
        <p:spPr>
          <a:xfrm>
            <a:off x="20564909" y="4147746"/>
            <a:ext cx="13988515" cy="14126944"/>
          </a:xfrm>
          <a:prstGeom prst="rect">
            <a:avLst/>
          </a:prstGeom>
          <a:noFill/>
        </p:spPr>
        <p:txBody>
          <a:bodyPr wrap="square">
            <a:spAutoFit/>
          </a:bodyPr>
          <a:lstStyle/>
          <a:p>
            <a:r>
              <a:rPr lang="en-US" sz="4800" b="1" dirty="0">
                <a:effectLst/>
                <a:ea typeface="Calibri" panose="020F0502020204030204" pitchFamily="34" charset="0"/>
              </a:rPr>
              <a:t>Schematic showing sequence of events initiated by CO. CO first triggers NF-</a:t>
            </a:r>
            <a:r>
              <a:rPr lang="en-US" sz="4800" b="1" dirty="0" err="1">
                <a:effectLst/>
                <a:ea typeface="Calibri" panose="020F0502020204030204" pitchFamily="34" charset="0"/>
              </a:rPr>
              <a:t>κB</a:t>
            </a:r>
            <a:r>
              <a:rPr lang="en-US" sz="4800" b="1" dirty="0">
                <a:effectLst/>
                <a:ea typeface="Calibri" panose="020F0502020204030204" pitchFamily="34" charset="0"/>
              </a:rPr>
              <a:t> activation in astrocytes (inhibited by JSH-23). GFAP/TSP-1 bearing MPs are produced and pass through the glymphatic system, enter the blood stream and activate endothelium along with neutrophils that, in turn, generate new MPs. CD36 is involved as the receptor for MPs on endothelium, also probably on astrocytes and microglia (shown as double arrow). MPO from the newly generated MPs and sequestered neutrophils cause perivascular oxidative stress reflected as production of reactive oxygen species (ROS) that is inhibited by </a:t>
            </a:r>
            <a:r>
              <a:rPr lang="en-US" sz="4800" b="1" dirty="0">
                <a:ea typeface="Calibri" panose="020F0502020204030204" pitchFamily="34" charset="0"/>
              </a:rPr>
              <a:t>HBO2</a:t>
            </a:r>
            <a:r>
              <a:rPr lang="en-US" sz="4800" b="1" dirty="0">
                <a:effectLst/>
                <a:ea typeface="Calibri" panose="020F0502020204030204" pitchFamily="34" charset="0"/>
              </a:rPr>
              <a:t>, along with a contribution from endothelial xanthine dehydrogenase (XD) conversion to oxidase (XO) and lipid peroxidation based on prior studies. These events lead to loss of AQP4 and maintenance of the inflammatory cycle due to continued CD36-mediated NF-</a:t>
            </a:r>
            <a:r>
              <a:rPr lang="en-US" sz="4800" b="1" dirty="0" err="1">
                <a:effectLst/>
                <a:ea typeface="Calibri" panose="020F0502020204030204" pitchFamily="34" charset="0"/>
              </a:rPr>
              <a:t>κB</a:t>
            </a:r>
            <a:r>
              <a:rPr lang="en-US" sz="4800" b="1" dirty="0">
                <a:effectLst/>
                <a:ea typeface="Calibri" panose="020F0502020204030204" pitchFamily="34" charset="0"/>
              </a:rPr>
              <a:t> activation. </a:t>
            </a:r>
            <a:endParaRPr lang="en-US" sz="4800" b="1" dirty="0"/>
          </a:p>
        </p:txBody>
      </p:sp>
      <p:sp>
        <p:nvSpPr>
          <p:cNvPr id="79" name="Rounded Rectangle 78">
            <a:extLst>
              <a:ext uri="{FF2B5EF4-FFF2-40B4-BE49-F238E27FC236}">
                <a16:creationId xmlns:a16="http://schemas.microsoft.com/office/drawing/2014/main" id="{C30E72AA-03F9-A39D-F66B-84F7FF369EE0}"/>
              </a:ext>
            </a:extLst>
          </p:cNvPr>
          <p:cNvSpPr/>
          <p:nvPr/>
        </p:nvSpPr>
        <p:spPr>
          <a:xfrm>
            <a:off x="1856589" y="1305135"/>
            <a:ext cx="8649729" cy="1658558"/>
          </a:xfrm>
          <a:prstGeom prst="roundRect">
            <a:avLst/>
          </a:prstGeom>
          <a:solidFill>
            <a:schemeClr val="accent3">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7200" b="1" dirty="0">
                <a:solidFill>
                  <a:schemeClr val="bg1"/>
                </a:solidFill>
              </a:rPr>
              <a:t>CONCLUSION</a:t>
            </a:r>
          </a:p>
        </p:txBody>
      </p:sp>
    </p:spTree>
    <p:extLst>
      <p:ext uri="{BB962C8B-B14F-4D97-AF65-F5344CB8AC3E}">
        <p14:creationId xmlns:p14="http://schemas.microsoft.com/office/powerpoint/2010/main" val="3737141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EF5536-A3C2-2A27-561E-FB0B5E981241}"/>
              </a:ext>
            </a:extLst>
          </p:cNvPr>
          <p:cNvSpPr txBox="1"/>
          <p:nvPr/>
        </p:nvSpPr>
        <p:spPr>
          <a:xfrm>
            <a:off x="1531620" y="4184853"/>
            <a:ext cx="33512760" cy="14496276"/>
          </a:xfrm>
          <a:prstGeom prst="rect">
            <a:avLst/>
          </a:prstGeom>
          <a:noFill/>
        </p:spPr>
        <p:txBody>
          <a:bodyPr wrap="square">
            <a:spAutoFit/>
          </a:bodyPr>
          <a:lstStyle/>
          <a:p>
            <a:pPr marL="457200" marR="0" indent="-457200">
              <a:spcBef>
                <a:spcPts val="0"/>
              </a:spcBef>
              <a:spcAft>
                <a:spcPts val="0"/>
              </a:spcAft>
            </a:pPr>
            <a:r>
              <a:rPr lang="en-US" sz="3600" dirty="0">
                <a:effectLst/>
                <a:ea typeface="Calibri" panose="020F0502020204030204" pitchFamily="34" charset="0"/>
              </a:rPr>
              <a:t>1.	</a:t>
            </a:r>
            <a:r>
              <a:rPr lang="en-US" sz="3600" dirty="0" err="1">
                <a:effectLst/>
                <a:ea typeface="Calibri" panose="020F0502020204030204" pitchFamily="34" charset="0"/>
              </a:rPr>
              <a:t>Raub</a:t>
            </a:r>
            <a:r>
              <a:rPr lang="en-US" sz="3600" dirty="0">
                <a:effectLst/>
                <a:ea typeface="Calibri" panose="020F0502020204030204" pitchFamily="34" charset="0"/>
              </a:rPr>
              <a:t>, J. A., Mathieu-</a:t>
            </a:r>
            <a:r>
              <a:rPr lang="en-US" sz="3600" dirty="0" err="1">
                <a:effectLst/>
                <a:ea typeface="Calibri" panose="020F0502020204030204" pitchFamily="34" charset="0"/>
              </a:rPr>
              <a:t>Nolf</a:t>
            </a:r>
            <a:r>
              <a:rPr lang="en-US" sz="3600" dirty="0">
                <a:effectLst/>
                <a:ea typeface="Calibri" panose="020F0502020204030204" pitchFamily="34" charset="0"/>
              </a:rPr>
              <a:t>, M., Hampson, N. B., and Thom, S. R. (2000) Carbon monoxide poisoning--a public health perspective. </a:t>
            </a:r>
            <a:r>
              <a:rPr lang="en-US" sz="3600" i="1" dirty="0">
                <a:effectLst/>
                <a:ea typeface="Calibri" panose="020F0502020204030204" pitchFamily="34" charset="0"/>
              </a:rPr>
              <a:t>Toxicology</a:t>
            </a:r>
            <a:r>
              <a:rPr lang="en-US" sz="3600" dirty="0">
                <a:effectLst/>
                <a:ea typeface="Calibri" panose="020F0502020204030204" pitchFamily="34" charset="0"/>
              </a:rPr>
              <a:t> </a:t>
            </a:r>
            <a:r>
              <a:rPr lang="en-US" sz="3600" b="1" dirty="0">
                <a:effectLst/>
                <a:ea typeface="Calibri" panose="020F0502020204030204" pitchFamily="34" charset="0"/>
              </a:rPr>
              <a:t>145</a:t>
            </a:r>
            <a:r>
              <a:rPr lang="en-US" sz="3600" dirty="0">
                <a:effectLst/>
                <a:ea typeface="Calibri" panose="020F0502020204030204" pitchFamily="34" charset="0"/>
              </a:rPr>
              <a:t>, 1-14</a:t>
            </a:r>
          </a:p>
          <a:p>
            <a:pPr marL="457200" marR="0" indent="-457200">
              <a:spcBef>
                <a:spcPts val="0"/>
              </a:spcBef>
              <a:spcAft>
                <a:spcPts val="0"/>
              </a:spcAft>
            </a:pPr>
            <a:r>
              <a:rPr lang="en-US" sz="3600" dirty="0">
                <a:effectLst/>
                <a:ea typeface="Calibri" panose="020F0502020204030204" pitchFamily="34" charset="0"/>
              </a:rPr>
              <a:t>2.	CDC, C. f. D. C. (2007) Carbon monoxide-related deaths-United States, 1999-2004. </a:t>
            </a:r>
            <a:r>
              <a:rPr lang="en-US" sz="3600" i="1" dirty="0">
                <a:effectLst/>
                <a:ea typeface="Calibri" panose="020F0502020204030204" pitchFamily="34" charset="0"/>
              </a:rPr>
              <a:t>MMWR </a:t>
            </a:r>
            <a:r>
              <a:rPr lang="en-US" sz="3600" i="1" dirty="0" err="1">
                <a:effectLst/>
                <a:ea typeface="Calibri" panose="020F0502020204030204" pitchFamily="34" charset="0"/>
              </a:rPr>
              <a:t>Morb</a:t>
            </a:r>
            <a:r>
              <a:rPr lang="en-US" sz="3600" i="1" dirty="0">
                <a:effectLst/>
                <a:ea typeface="Calibri" panose="020F0502020204030204" pitchFamily="34" charset="0"/>
              </a:rPr>
              <a:t> Mortal </a:t>
            </a:r>
            <a:r>
              <a:rPr lang="en-US" sz="3600" i="1" dirty="0" err="1">
                <a:effectLst/>
                <a:ea typeface="Calibri" panose="020F0502020204030204" pitchFamily="34" charset="0"/>
              </a:rPr>
              <a:t>Wkly</a:t>
            </a:r>
            <a:r>
              <a:rPr lang="en-US" sz="3600" i="1" dirty="0">
                <a:effectLst/>
                <a:ea typeface="Calibri" panose="020F0502020204030204" pitchFamily="34" charset="0"/>
              </a:rPr>
              <a:t> Rep</a:t>
            </a:r>
            <a:r>
              <a:rPr lang="en-US" sz="3600" dirty="0">
                <a:effectLst/>
                <a:ea typeface="Calibri" panose="020F0502020204030204" pitchFamily="34" charset="0"/>
              </a:rPr>
              <a:t> </a:t>
            </a:r>
            <a:r>
              <a:rPr lang="en-US" sz="3600" b="1" dirty="0">
                <a:effectLst/>
                <a:ea typeface="Calibri" panose="020F0502020204030204" pitchFamily="34" charset="0"/>
              </a:rPr>
              <a:t>56</a:t>
            </a:r>
            <a:r>
              <a:rPr lang="en-US" sz="3600" dirty="0">
                <a:effectLst/>
                <a:ea typeface="Calibri" panose="020F0502020204030204" pitchFamily="34" charset="0"/>
              </a:rPr>
              <a:t>, 1309-1312</a:t>
            </a:r>
          </a:p>
          <a:p>
            <a:pPr marL="457200" marR="0" indent="-457200">
              <a:spcBef>
                <a:spcPts val="0"/>
              </a:spcBef>
              <a:spcAft>
                <a:spcPts val="0"/>
              </a:spcAft>
            </a:pPr>
            <a:r>
              <a:rPr lang="en-US" sz="3600" dirty="0">
                <a:effectLst/>
                <a:ea typeface="Calibri" panose="020F0502020204030204" pitchFamily="34" charset="0"/>
              </a:rPr>
              <a:t>3.	</a:t>
            </a:r>
            <a:r>
              <a:rPr lang="en-US" sz="3600" dirty="0" err="1">
                <a:effectLst/>
                <a:ea typeface="Calibri" panose="020F0502020204030204" pitchFamily="34" charset="0"/>
              </a:rPr>
              <a:t>Mattiuzzi</a:t>
            </a:r>
            <a:r>
              <a:rPr lang="en-US" sz="3600" dirty="0">
                <a:effectLst/>
                <a:ea typeface="Calibri" panose="020F0502020204030204" pitchFamily="34" charset="0"/>
              </a:rPr>
              <a:t>, C., and Lippi, G. (2020) Worldwide epidemiology of carbon monoxide poisoning. </a:t>
            </a:r>
            <a:r>
              <a:rPr lang="en-US" sz="3600" i="1" dirty="0">
                <a:effectLst/>
                <a:ea typeface="Calibri" panose="020F0502020204030204" pitchFamily="34" charset="0"/>
              </a:rPr>
              <a:t>Human and Experimental Toxicology</a:t>
            </a:r>
            <a:r>
              <a:rPr lang="en-US" sz="3600" dirty="0">
                <a:effectLst/>
                <a:ea typeface="Calibri" panose="020F0502020204030204" pitchFamily="34" charset="0"/>
              </a:rPr>
              <a:t> </a:t>
            </a:r>
            <a:r>
              <a:rPr lang="en-US" sz="3600" b="1" dirty="0">
                <a:effectLst/>
                <a:ea typeface="Calibri" panose="020F0502020204030204" pitchFamily="34" charset="0"/>
              </a:rPr>
              <a:t>39</a:t>
            </a:r>
            <a:r>
              <a:rPr lang="en-US" sz="3600" dirty="0">
                <a:effectLst/>
                <a:ea typeface="Calibri" panose="020F0502020204030204" pitchFamily="34" charset="0"/>
              </a:rPr>
              <a:t>, 387-392</a:t>
            </a:r>
          </a:p>
          <a:p>
            <a:pPr marL="457200" marR="0" indent="-457200">
              <a:spcBef>
                <a:spcPts val="0"/>
              </a:spcBef>
              <a:spcAft>
                <a:spcPts val="0"/>
              </a:spcAft>
            </a:pPr>
            <a:r>
              <a:rPr lang="en-US" sz="3600" dirty="0">
                <a:effectLst/>
                <a:ea typeface="Calibri" panose="020F0502020204030204" pitchFamily="34" charset="0"/>
              </a:rPr>
              <a:t>4.	Hampson, N. B., Piantadosi, C. A., Thom, S. R., and Weaver, L. K. (2012) Practice recommendations in the diagnosis, management, and prevention of carbon monoxide poisoning. </a:t>
            </a:r>
            <a:r>
              <a:rPr lang="en-US" sz="3600" i="1" dirty="0">
                <a:effectLst/>
                <a:ea typeface="Calibri" panose="020F0502020204030204" pitchFamily="34" charset="0"/>
              </a:rPr>
              <a:t>Am J Respir Crit Care Med</a:t>
            </a:r>
            <a:r>
              <a:rPr lang="en-US" sz="3600" dirty="0">
                <a:effectLst/>
                <a:ea typeface="Calibri" panose="020F0502020204030204" pitchFamily="34" charset="0"/>
              </a:rPr>
              <a:t> </a:t>
            </a:r>
            <a:r>
              <a:rPr lang="en-US" sz="3600" b="1" dirty="0">
                <a:effectLst/>
                <a:ea typeface="Calibri" panose="020F0502020204030204" pitchFamily="34" charset="0"/>
              </a:rPr>
              <a:t>186</a:t>
            </a:r>
            <a:r>
              <a:rPr lang="en-US" sz="3600" dirty="0">
                <a:effectLst/>
                <a:ea typeface="Calibri" panose="020F0502020204030204" pitchFamily="34" charset="0"/>
              </a:rPr>
              <a:t>, 1095-1101</a:t>
            </a:r>
          </a:p>
          <a:p>
            <a:pPr marL="457200" marR="0" indent="-457200">
              <a:spcBef>
                <a:spcPts val="0"/>
              </a:spcBef>
              <a:spcAft>
                <a:spcPts val="0"/>
              </a:spcAft>
            </a:pPr>
            <a:r>
              <a:rPr lang="en-US" sz="3600" dirty="0">
                <a:effectLst/>
                <a:ea typeface="Calibri" panose="020F0502020204030204" pitchFamily="34" charset="0"/>
              </a:rPr>
              <a:t>5.	Rose, J. J., Wang, L., Xu, Q., </a:t>
            </a:r>
            <a:r>
              <a:rPr lang="en-US" sz="3600" dirty="0" err="1">
                <a:effectLst/>
                <a:ea typeface="Calibri" panose="020F0502020204030204" pitchFamily="34" charset="0"/>
              </a:rPr>
              <a:t>McTiernan</a:t>
            </a:r>
            <a:r>
              <a:rPr lang="en-US" sz="3600" dirty="0">
                <a:effectLst/>
                <a:ea typeface="Calibri" panose="020F0502020204030204" pitchFamily="34" charset="0"/>
              </a:rPr>
              <a:t>, C. F., Shiva, S., </a:t>
            </a:r>
            <a:r>
              <a:rPr lang="en-US" sz="3600" dirty="0" err="1">
                <a:effectLst/>
                <a:ea typeface="Calibri" panose="020F0502020204030204" pitchFamily="34" charset="0"/>
              </a:rPr>
              <a:t>Tejero</a:t>
            </a:r>
            <a:r>
              <a:rPr lang="en-US" sz="3600" dirty="0">
                <a:effectLst/>
                <a:ea typeface="Calibri" panose="020F0502020204030204" pitchFamily="34" charset="0"/>
              </a:rPr>
              <a:t>, J., and Gladwin, M. T. (2017) Carbon monoxide poisoning: Pathogenesis, management, and future directions of therapy. </a:t>
            </a:r>
            <a:r>
              <a:rPr lang="en-US" sz="3600" i="1" dirty="0">
                <a:effectLst/>
                <a:ea typeface="Calibri" panose="020F0502020204030204" pitchFamily="34" charset="0"/>
              </a:rPr>
              <a:t>Am J Respir Crit Care Med</a:t>
            </a:r>
            <a:r>
              <a:rPr lang="en-US" sz="3600" dirty="0">
                <a:effectLst/>
                <a:ea typeface="Calibri" panose="020F0502020204030204" pitchFamily="34" charset="0"/>
              </a:rPr>
              <a:t> </a:t>
            </a:r>
            <a:r>
              <a:rPr lang="en-US" sz="3600" b="1" dirty="0">
                <a:effectLst/>
                <a:ea typeface="Calibri" panose="020F0502020204030204" pitchFamily="34" charset="0"/>
              </a:rPr>
              <a:t>195</a:t>
            </a:r>
            <a:r>
              <a:rPr lang="en-US" sz="3600" dirty="0">
                <a:effectLst/>
                <a:ea typeface="Calibri" panose="020F0502020204030204" pitchFamily="34" charset="0"/>
              </a:rPr>
              <a:t>, 596-606</a:t>
            </a:r>
          </a:p>
          <a:p>
            <a:pPr marL="457200" marR="0" indent="-457200">
              <a:spcBef>
                <a:spcPts val="0"/>
              </a:spcBef>
              <a:spcAft>
                <a:spcPts val="0"/>
              </a:spcAft>
            </a:pPr>
            <a:r>
              <a:rPr lang="en-US" sz="3600" dirty="0">
                <a:effectLst/>
                <a:ea typeface="Calibri" panose="020F0502020204030204" pitchFamily="34" charset="0"/>
              </a:rPr>
              <a:t>6.	</a:t>
            </a:r>
            <a:r>
              <a:rPr lang="en-US" sz="3600" dirty="0" err="1">
                <a:effectLst/>
                <a:ea typeface="Calibri" panose="020F0502020204030204" pitchFamily="34" charset="0"/>
              </a:rPr>
              <a:t>Beppu</a:t>
            </a:r>
            <a:r>
              <a:rPr lang="en-US" sz="3600" dirty="0">
                <a:effectLst/>
                <a:ea typeface="Calibri" panose="020F0502020204030204" pitchFamily="34" charset="0"/>
              </a:rPr>
              <a:t>, T., Fujiwara, S., Nishimoto, H., </a:t>
            </a:r>
            <a:r>
              <a:rPr lang="en-US" sz="3600" dirty="0" err="1">
                <a:effectLst/>
                <a:ea typeface="Calibri" panose="020F0502020204030204" pitchFamily="34" charset="0"/>
              </a:rPr>
              <a:t>Koeda</a:t>
            </a:r>
            <a:r>
              <a:rPr lang="en-US" sz="3600" dirty="0">
                <a:effectLst/>
                <a:ea typeface="Calibri" panose="020F0502020204030204" pitchFamily="34" charset="0"/>
              </a:rPr>
              <a:t>, A., Narumi, A., Mori, K., Ogasawara, K., and Sasaki, M. (2012) Fractional anisotropy in the centrum </a:t>
            </a:r>
            <a:r>
              <a:rPr lang="en-US" sz="3600" dirty="0" err="1">
                <a:effectLst/>
                <a:ea typeface="Calibri" panose="020F0502020204030204" pitchFamily="34" charset="0"/>
              </a:rPr>
              <a:t>semiovale</a:t>
            </a:r>
            <a:r>
              <a:rPr lang="en-US" sz="3600" dirty="0">
                <a:effectLst/>
                <a:ea typeface="Calibri" panose="020F0502020204030204" pitchFamily="34" charset="0"/>
              </a:rPr>
              <a:t> as a quantitative indicator of cerebral white matter damage in the subacute phase in patients with carbon monoxide poisoning: correlation with the concentration of myelin basic protein in cerebrospinal fluid. </a:t>
            </a:r>
            <a:r>
              <a:rPr lang="en-US" sz="3600" i="1" dirty="0">
                <a:effectLst/>
                <a:ea typeface="Calibri" panose="020F0502020204030204" pitchFamily="34" charset="0"/>
              </a:rPr>
              <a:t>J Neurol</a:t>
            </a:r>
            <a:r>
              <a:rPr lang="en-US" sz="3600" dirty="0">
                <a:effectLst/>
                <a:ea typeface="Calibri" panose="020F0502020204030204" pitchFamily="34" charset="0"/>
              </a:rPr>
              <a:t> </a:t>
            </a:r>
            <a:r>
              <a:rPr lang="en-US" sz="3600" b="1" dirty="0">
                <a:effectLst/>
                <a:ea typeface="Calibri" panose="020F0502020204030204" pitchFamily="34" charset="0"/>
              </a:rPr>
              <a:t>259</a:t>
            </a:r>
            <a:r>
              <a:rPr lang="en-US" sz="3600" dirty="0">
                <a:effectLst/>
                <a:ea typeface="Calibri" panose="020F0502020204030204" pitchFamily="34" charset="0"/>
              </a:rPr>
              <a:t>, 1698-1705</a:t>
            </a:r>
          </a:p>
          <a:p>
            <a:pPr marL="457200" marR="0" indent="-457200">
              <a:spcBef>
                <a:spcPts val="0"/>
              </a:spcBef>
              <a:spcAft>
                <a:spcPts val="0"/>
              </a:spcAft>
            </a:pPr>
            <a:r>
              <a:rPr lang="en-US" sz="3600" dirty="0">
                <a:effectLst/>
                <a:ea typeface="Calibri" panose="020F0502020204030204" pitchFamily="34" charset="0"/>
              </a:rPr>
              <a:t>7.	Ide, T., and </a:t>
            </a:r>
            <a:r>
              <a:rPr lang="en-US" sz="3600" dirty="0" err="1">
                <a:effectLst/>
                <a:ea typeface="Calibri" panose="020F0502020204030204" pitchFamily="34" charset="0"/>
              </a:rPr>
              <a:t>Kamijo</a:t>
            </a:r>
            <a:r>
              <a:rPr lang="en-US" sz="3600" dirty="0">
                <a:effectLst/>
                <a:ea typeface="Calibri" panose="020F0502020204030204" pitchFamily="34" charset="0"/>
              </a:rPr>
              <a:t>, Y. (2009) The early elevation of interleukin 6 concentration in cerebrospinal fluid and delayed encephalopathy of carbon monoxide poisoning. </a:t>
            </a:r>
            <a:r>
              <a:rPr lang="en-US" sz="3600" i="1" dirty="0">
                <a:effectLst/>
                <a:ea typeface="Calibri" panose="020F0502020204030204" pitchFamily="34" charset="0"/>
              </a:rPr>
              <a:t>Am J </a:t>
            </a:r>
            <a:r>
              <a:rPr lang="en-US" sz="3600" i="1" dirty="0" err="1">
                <a:effectLst/>
                <a:ea typeface="Calibri" panose="020F0502020204030204" pitchFamily="34" charset="0"/>
              </a:rPr>
              <a:t>Emerg</a:t>
            </a:r>
            <a:r>
              <a:rPr lang="en-US" sz="3600" i="1" dirty="0">
                <a:effectLst/>
                <a:ea typeface="Calibri" panose="020F0502020204030204" pitchFamily="34" charset="0"/>
              </a:rPr>
              <a:t> Med</a:t>
            </a:r>
            <a:r>
              <a:rPr lang="en-US" sz="3600" dirty="0">
                <a:effectLst/>
                <a:ea typeface="Calibri" panose="020F0502020204030204" pitchFamily="34" charset="0"/>
              </a:rPr>
              <a:t> </a:t>
            </a:r>
            <a:r>
              <a:rPr lang="en-US" sz="3600" b="1" dirty="0">
                <a:effectLst/>
                <a:ea typeface="Calibri" panose="020F0502020204030204" pitchFamily="34" charset="0"/>
              </a:rPr>
              <a:t>27</a:t>
            </a:r>
            <a:r>
              <a:rPr lang="en-US" sz="3600" dirty="0">
                <a:effectLst/>
                <a:ea typeface="Calibri" panose="020F0502020204030204" pitchFamily="34" charset="0"/>
              </a:rPr>
              <a:t>, 992-996</a:t>
            </a:r>
          </a:p>
          <a:p>
            <a:pPr marL="457200" marR="0" indent="-457200">
              <a:spcBef>
                <a:spcPts val="0"/>
              </a:spcBef>
              <a:spcAft>
                <a:spcPts val="0"/>
              </a:spcAft>
            </a:pPr>
            <a:r>
              <a:rPr lang="en-US" sz="3600" dirty="0">
                <a:effectLst/>
                <a:ea typeface="Calibri" panose="020F0502020204030204" pitchFamily="34" charset="0"/>
              </a:rPr>
              <a:t>8.	Kuroda, H., </a:t>
            </a:r>
            <a:r>
              <a:rPr lang="en-US" sz="3600" dirty="0" err="1">
                <a:effectLst/>
                <a:ea typeface="Calibri" panose="020F0502020204030204" pitchFamily="34" charset="0"/>
              </a:rPr>
              <a:t>Fujihara</a:t>
            </a:r>
            <a:r>
              <a:rPr lang="en-US" sz="3600" dirty="0">
                <a:effectLst/>
                <a:ea typeface="Calibri" panose="020F0502020204030204" pitchFamily="34" charset="0"/>
              </a:rPr>
              <a:t>, K., </a:t>
            </a:r>
            <a:r>
              <a:rPr lang="en-US" sz="3600" dirty="0" err="1">
                <a:effectLst/>
                <a:ea typeface="Calibri" panose="020F0502020204030204" pitchFamily="34" charset="0"/>
              </a:rPr>
              <a:t>Mugikura</a:t>
            </a:r>
            <a:r>
              <a:rPr lang="en-US" sz="3600" dirty="0">
                <a:effectLst/>
                <a:ea typeface="Calibri" panose="020F0502020204030204" pitchFamily="34" charset="0"/>
              </a:rPr>
              <a:t>, S., Takahashi, S., </a:t>
            </a:r>
            <a:r>
              <a:rPr lang="en-US" sz="3600" dirty="0" err="1">
                <a:effectLst/>
                <a:ea typeface="Calibri" panose="020F0502020204030204" pitchFamily="34" charset="0"/>
              </a:rPr>
              <a:t>Kushimoto</a:t>
            </a:r>
            <a:r>
              <a:rPr lang="en-US" sz="3600" dirty="0">
                <a:effectLst/>
                <a:ea typeface="Calibri" panose="020F0502020204030204" pitchFamily="34" charset="0"/>
              </a:rPr>
              <a:t>, S., and Aoki, M. (2016) Altered white matter metabolism in delayed neurologic sequelae after carbon monoxide poisoning: A proton magnetic resonance spectroscopic study. </a:t>
            </a:r>
            <a:r>
              <a:rPr lang="en-US" sz="3600" i="1" dirty="0">
                <a:effectLst/>
                <a:ea typeface="Calibri" panose="020F0502020204030204" pitchFamily="34" charset="0"/>
              </a:rPr>
              <a:t>J Neurological Sci</a:t>
            </a:r>
            <a:r>
              <a:rPr lang="en-US" sz="3600" dirty="0">
                <a:effectLst/>
                <a:ea typeface="Calibri" panose="020F0502020204030204" pitchFamily="34" charset="0"/>
              </a:rPr>
              <a:t> </a:t>
            </a:r>
            <a:r>
              <a:rPr lang="en-US" sz="3600" b="1" dirty="0">
                <a:effectLst/>
                <a:ea typeface="Calibri" panose="020F0502020204030204" pitchFamily="34" charset="0"/>
              </a:rPr>
              <a:t>360</a:t>
            </a:r>
            <a:r>
              <a:rPr lang="en-US" sz="3600" dirty="0">
                <a:effectLst/>
                <a:ea typeface="Calibri" panose="020F0502020204030204" pitchFamily="34" charset="0"/>
              </a:rPr>
              <a:t>, 161-169</a:t>
            </a:r>
          </a:p>
          <a:p>
            <a:pPr marL="457200" marR="0" indent="-457200">
              <a:spcBef>
                <a:spcPts val="0"/>
              </a:spcBef>
              <a:spcAft>
                <a:spcPts val="0"/>
              </a:spcAft>
            </a:pPr>
            <a:r>
              <a:rPr lang="en-US" sz="3600" dirty="0">
                <a:effectLst/>
                <a:ea typeface="Calibri" panose="020F0502020204030204" pitchFamily="34" charset="0"/>
              </a:rPr>
              <a:t>9.	</a:t>
            </a:r>
            <a:r>
              <a:rPr lang="en-US" sz="3600" dirty="0" err="1">
                <a:effectLst/>
                <a:ea typeface="Calibri" panose="020F0502020204030204" pitchFamily="34" charset="0"/>
              </a:rPr>
              <a:t>Kamijo</a:t>
            </a:r>
            <a:r>
              <a:rPr lang="en-US" sz="3600" dirty="0">
                <a:effectLst/>
                <a:ea typeface="Calibri" panose="020F0502020204030204" pitchFamily="34" charset="0"/>
              </a:rPr>
              <a:t>, Y., Soma, K., and Ide, T. (2007) Recurrent myelin basic protein elevation in cerebrospinal fluid as a predictive marker of delayed encephalopathy after carbon monoxide poisoning. </a:t>
            </a:r>
            <a:r>
              <a:rPr lang="en-US" sz="3600" i="1" dirty="0">
                <a:effectLst/>
                <a:ea typeface="Calibri" panose="020F0502020204030204" pitchFamily="34" charset="0"/>
              </a:rPr>
              <a:t>Am J </a:t>
            </a:r>
            <a:r>
              <a:rPr lang="en-US" sz="3600" i="1" dirty="0" err="1">
                <a:effectLst/>
                <a:ea typeface="Calibri" panose="020F0502020204030204" pitchFamily="34" charset="0"/>
              </a:rPr>
              <a:t>Emerg</a:t>
            </a:r>
            <a:r>
              <a:rPr lang="en-US" sz="3600" i="1" dirty="0">
                <a:effectLst/>
                <a:ea typeface="Calibri" panose="020F0502020204030204" pitchFamily="34" charset="0"/>
              </a:rPr>
              <a:t> Med</a:t>
            </a:r>
            <a:r>
              <a:rPr lang="en-US" sz="3600" dirty="0">
                <a:effectLst/>
                <a:ea typeface="Calibri" panose="020F0502020204030204" pitchFamily="34" charset="0"/>
              </a:rPr>
              <a:t> </a:t>
            </a:r>
            <a:r>
              <a:rPr lang="en-US" sz="3600" b="1" dirty="0">
                <a:effectLst/>
                <a:ea typeface="Calibri" panose="020F0502020204030204" pitchFamily="34" charset="0"/>
              </a:rPr>
              <a:t>25</a:t>
            </a:r>
            <a:r>
              <a:rPr lang="en-US" sz="3600" dirty="0">
                <a:effectLst/>
                <a:ea typeface="Calibri" panose="020F0502020204030204" pitchFamily="34" charset="0"/>
              </a:rPr>
              <a:t>, 483-485</a:t>
            </a:r>
          </a:p>
          <a:p>
            <a:pPr marL="457200" marR="0" indent="-457200">
              <a:spcBef>
                <a:spcPts val="0"/>
              </a:spcBef>
              <a:spcAft>
                <a:spcPts val="0"/>
              </a:spcAft>
            </a:pPr>
            <a:r>
              <a:rPr lang="en-US" sz="3600" dirty="0">
                <a:effectLst/>
                <a:ea typeface="Calibri" panose="020F0502020204030204" pitchFamily="34" charset="0"/>
              </a:rPr>
              <a:t>10.Thom, S. R., Bhopale, V. M., Fisher, D., Zhang, J., and </a:t>
            </a:r>
            <a:r>
              <a:rPr lang="en-US" sz="3600" dirty="0" err="1">
                <a:effectLst/>
                <a:ea typeface="Calibri" panose="020F0502020204030204" pitchFamily="34" charset="0"/>
              </a:rPr>
              <a:t>Gimotty</a:t>
            </a:r>
            <a:r>
              <a:rPr lang="en-US" sz="3600" dirty="0">
                <a:effectLst/>
                <a:ea typeface="Calibri" panose="020F0502020204030204" pitchFamily="34" charset="0"/>
              </a:rPr>
              <a:t>, P. (2004) Delayed neuropathology after carbon monoxide poisoning is immune-mediated. </a:t>
            </a:r>
            <a:r>
              <a:rPr lang="en-US" sz="3600" i="1" dirty="0">
                <a:effectLst/>
                <a:ea typeface="Calibri" panose="020F0502020204030204" pitchFamily="34" charset="0"/>
              </a:rPr>
              <a:t>Proc Natl </a:t>
            </a:r>
            <a:r>
              <a:rPr lang="en-US" sz="3600" i="1" dirty="0" err="1">
                <a:effectLst/>
                <a:ea typeface="Calibri" panose="020F0502020204030204" pitchFamily="34" charset="0"/>
              </a:rPr>
              <a:t>Acad</a:t>
            </a:r>
            <a:r>
              <a:rPr lang="en-US" sz="3600" i="1" dirty="0">
                <a:effectLst/>
                <a:ea typeface="Calibri" panose="020F0502020204030204" pitchFamily="34" charset="0"/>
              </a:rPr>
              <a:t> Sci U S A</a:t>
            </a:r>
            <a:r>
              <a:rPr lang="en-US" sz="3600" dirty="0">
                <a:effectLst/>
                <a:ea typeface="Calibri" panose="020F0502020204030204" pitchFamily="34" charset="0"/>
              </a:rPr>
              <a:t> </a:t>
            </a:r>
            <a:r>
              <a:rPr lang="en-US" sz="3600" b="1" dirty="0">
                <a:effectLst/>
                <a:ea typeface="Calibri" panose="020F0502020204030204" pitchFamily="34" charset="0"/>
              </a:rPr>
              <a:t>101</a:t>
            </a:r>
            <a:r>
              <a:rPr lang="en-US" sz="3600" dirty="0">
                <a:effectLst/>
                <a:ea typeface="Calibri" panose="020F0502020204030204" pitchFamily="34" charset="0"/>
              </a:rPr>
              <a:t>, 13660-13665</a:t>
            </a:r>
          </a:p>
          <a:p>
            <a:pPr marL="457200" marR="0" indent="-457200">
              <a:spcBef>
                <a:spcPts val="0"/>
              </a:spcBef>
              <a:spcAft>
                <a:spcPts val="0"/>
              </a:spcAft>
            </a:pPr>
            <a:r>
              <a:rPr lang="en-US" sz="3600" dirty="0">
                <a:effectLst/>
                <a:ea typeface="Calibri" panose="020F0502020204030204" pitchFamily="34" charset="0"/>
              </a:rPr>
              <a:t>11.Thom, S. R., Bhopale, V. M., Han, S. T., Clark, J. M., and Hardy, K. R. (2006) Intravascular neutrophil activation due to carbon monoxide poisoning. </a:t>
            </a:r>
            <a:r>
              <a:rPr lang="en-US" sz="3600" i="1" dirty="0">
                <a:effectLst/>
                <a:ea typeface="Calibri" panose="020F0502020204030204" pitchFamily="34" charset="0"/>
              </a:rPr>
              <a:t>Am J Respir Crit Care Med</a:t>
            </a:r>
            <a:r>
              <a:rPr lang="en-US" sz="3600" dirty="0">
                <a:effectLst/>
                <a:ea typeface="Calibri" panose="020F0502020204030204" pitchFamily="34" charset="0"/>
              </a:rPr>
              <a:t> </a:t>
            </a:r>
            <a:r>
              <a:rPr lang="en-US" sz="3600" b="1" dirty="0">
                <a:effectLst/>
                <a:ea typeface="Calibri" panose="020F0502020204030204" pitchFamily="34" charset="0"/>
              </a:rPr>
              <a:t>174</a:t>
            </a:r>
            <a:r>
              <a:rPr lang="en-US" sz="3600" dirty="0">
                <a:effectLst/>
                <a:ea typeface="Calibri" panose="020F0502020204030204" pitchFamily="34" charset="0"/>
              </a:rPr>
              <a:t>, 1239-1248</a:t>
            </a:r>
          </a:p>
          <a:p>
            <a:pPr marL="457200" marR="0" indent="-457200">
              <a:spcBef>
                <a:spcPts val="0"/>
              </a:spcBef>
              <a:spcAft>
                <a:spcPts val="0"/>
              </a:spcAft>
            </a:pPr>
            <a:r>
              <a:rPr lang="en-US" sz="3600" dirty="0">
                <a:effectLst/>
                <a:ea typeface="Calibri" panose="020F0502020204030204" pitchFamily="34" charset="0"/>
              </a:rPr>
              <a:t>12.Han, S. T., Bhopale, V. M., and Thom, S. R. (2007) Xanthine oxidoreductase and neurological sequelae of carbon monoxide poisoning. </a:t>
            </a:r>
            <a:r>
              <a:rPr lang="en-US" sz="3600" i="1" dirty="0" err="1">
                <a:effectLst/>
                <a:ea typeface="Calibri" panose="020F0502020204030204" pitchFamily="34" charset="0"/>
              </a:rPr>
              <a:t>Toxicol</a:t>
            </a:r>
            <a:r>
              <a:rPr lang="en-US" sz="3600" i="1" dirty="0">
                <a:effectLst/>
                <a:ea typeface="Calibri" panose="020F0502020204030204" pitchFamily="34" charset="0"/>
              </a:rPr>
              <a:t> Lett</a:t>
            </a:r>
            <a:r>
              <a:rPr lang="en-US" sz="3600" dirty="0">
                <a:effectLst/>
                <a:ea typeface="Calibri" panose="020F0502020204030204" pitchFamily="34" charset="0"/>
              </a:rPr>
              <a:t> </a:t>
            </a:r>
            <a:r>
              <a:rPr lang="en-US" sz="3600" b="1" dirty="0">
                <a:effectLst/>
                <a:ea typeface="Calibri" panose="020F0502020204030204" pitchFamily="34" charset="0"/>
              </a:rPr>
              <a:t>170</a:t>
            </a:r>
            <a:r>
              <a:rPr lang="en-US" sz="3600" dirty="0">
                <a:effectLst/>
                <a:ea typeface="Calibri" panose="020F0502020204030204" pitchFamily="34" charset="0"/>
              </a:rPr>
              <a:t>, 111-115</a:t>
            </a:r>
          </a:p>
          <a:p>
            <a:pPr marL="457200" marR="0" indent="-457200">
              <a:spcBef>
                <a:spcPts val="0"/>
              </a:spcBef>
              <a:spcAft>
                <a:spcPts val="0"/>
              </a:spcAft>
            </a:pPr>
            <a:r>
              <a:rPr lang="en-US" sz="3600" dirty="0">
                <a:effectLst/>
                <a:ea typeface="Calibri" panose="020F0502020204030204" pitchFamily="34" charset="0"/>
              </a:rPr>
              <a:t>13.Mause, S. F., and Weber, C. (2010) Microparticles: Protagonists of a novel communication network for intercellular information exchange. </a:t>
            </a:r>
            <a:r>
              <a:rPr lang="en-US" sz="3600" i="1" dirty="0">
                <a:effectLst/>
                <a:ea typeface="Calibri" panose="020F0502020204030204" pitchFamily="34" charset="0"/>
              </a:rPr>
              <a:t>Circ Res</a:t>
            </a:r>
            <a:r>
              <a:rPr lang="en-US" sz="3600" dirty="0">
                <a:effectLst/>
                <a:ea typeface="Calibri" panose="020F0502020204030204" pitchFamily="34" charset="0"/>
              </a:rPr>
              <a:t> </a:t>
            </a:r>
            <a:r>
              <a:rPr lang="en-US" sz="3600" b="1" dirty="0">
                <a:effectLst/>
                <a:ea typeface="Calibri" panose="020F0502020204030204" pitchFamily="34" charset="0"/>
              </a:rPr>
              <a:t>107</a:t>
            </a:r>
            <a:r>
              <a:rPr lang="en-US" sz="3600" dirty="0">
                <a:effectLst/>
                <a:ea typeface="Calibri" panose="020F0502020204030204" pitchFamily="34" charset="0"/>
              </a:rPr>
              <a:t>, 1047-1057</a:t>
            </a:r>
          </a:p>
          <a:p>
            <a:pPr marL="457200" marR="0" indent="-457200">
              <a:spcBef>
                <a:spcPts val="0"/>
              </a:spcBef>
              <a:spcAft>
                <a:spcPts val="0"/>
              </a:spcAft>
            </a:pPr>
            <a:r>
              <a:rPr lang="en-US" sz="3600" dirty="0">
                <a:effectLst/>
                <a:ea typeface="Calibri" panose="020F0502020204030204" pitchFamily="34" charset="0"/>
              </a:rPr>
              <a:t>14.Xu, J., Yang, M., </a:t>
            </a:r>
            <a:r>
              <a:rPr lang="en-US" sz="3600" dirty="0" err="1">
                <a:effectLst/>
                <a:ea typeface="Calibri" panose="020F0502020204030204" pitchFamily="34" charset="0"/>
              </a:rPr>
              <a:t>Kosterin</a:t>
            </a:r>
            <a:r>
              <a:rPr lang="en-US" sz="3600" dirty="0">
                <a:effectLst/>
                <a:ea typeface="Calibri" panose="020F0502020204030204" pitchFamily="34" charset="0"/>
              </a:rPr>
              <a:t>, P., </a:t>
            </a:r>
            <a:r>
              <a:rPr lang="en-US" sz="3600" dirty="0" err="1">
                <a:effectLst/>
                <a:ea typeface="Calibri" panose="020F0502020204030204" pitchFamily="34" charset="0"/>
              </a:rPr>
              <a:t>Salzberg</a:t>
            </a:r>
            <a:r>
              <a:rPr lang="en-US" sz="3600" dirty="0">
                <a:effectLst/>
                <a:ea typeface="Calibri" panose="020F0502020204030204" pitchFamily="34" charset="0"/>
              </a:rPr>
              <a:t>, B. M., </a:t>
            </a:r>
            <a:r>
              <a:rPr lang="en-US" sz="3600" dirty="0" err="1">
                <a:effectLst/>
                <a:ea typeface="Calibri" panose="020F0502020204030204" pitchFamily="34" charset="0"/>
              </a:rPr>
              <a:t>Milovanova</a:t>
            </a:r>
            <a:r>
              <a:rPr lang="en-US" sz="3600" dirty="0">
                <a:effectLst/>
                <a:ea typeface="Calibri" panose="020F0502020204030204" pitchFamily="34" charset="0"/>
              </a:rPr>
              <a:t>, T. N., Bhopale, V. M., and Thom, S. R. (2013) Carbon monoxide inhalation increases microparticles causing vascular and CNS dysfunction. </a:t>
            </a:r>
            <a:r>
              <a:rPr lang="en-US" sz="3600" i="1" dirty="0" err="1">
                <a:effectLst/>
                <a:ea typeface="Calibri" panose="020F0502020204030204" pitchFamily="34" charset="0"/>
              </a:rPr>
              <a:t>Toxicol</a:t>
            </a:r>
            <a:r>
              <a:rPr lang="en-US" sz="3600" i="1" dirty="0">
                <a:effectLst/>
                <a:ea typeface="Calibri" panose="020F0502020204030204" pitchFamily="34" charset="0"/>
              </a:rPr>
              <a:t> Appl </a:t>
            </a:r>
            <a:r>
              <a:rPr lang="en-US" sz="3600" i="1" dirty="0" err="1">
                <a:effectLst/>
                <a:ea typeface="Calibri" panose="020F0502020204030204" pitchFamily="34" charset="0"/>
              </a:rPr>
              <a:t>Pharmacol</a:t>
            </a:r>
            <a:r>
              <a:rPr lang="en-US" sz="3600" dirty="0">
                <a:effectLst/>
                <a:ea typeface="Calibri" panose="020F0502020204030204" pitchFamily="34" charset="0"/>
              </a:rPr>
              <a:t> </a:t>
            </a:r>
            <a:r>
              <a:rPr lang="en-US" sz="3600" b="1" dirty="0">
                <a:effectLst/>
                <a:ea typeface="Calibri" panose="020F0502020204030204" pitchFamily="34" charset="0"/>
              </a:rPr>
              <a:t>273</a:t>
            </a:r>
            <a:r>
              <a:rPr lang="en-US" sz="3600" dirty="0">
                <a:effectLst/>
                <a:ea typeface="Calibri" panose="020F0502020204030204" pitchFamily="34" charset="0"/>
              </a:rPr>
              <a:t>, 410-417</a:t>
            </a:r>
          </a:p>
          <a:p>
            <a:pPr marL="457200" marR="0" indent="-457200">
              <a:spcBef>
                <a:spcPts val="0"/>
              </a:spcBef>
              <a:spcAft>
                <a:spcPts val="0"/>
              </a:spcAft>
            </a:pPr>
            <a:r>
              <a:rPr lang="en-US" sz="3600" dirty="0">
                <a:effectLst/>
                <a:ea typeface="Calibri" panose="020F0502020204030204" pitchFamily="34" charset="0"/>
              </a:rPr>
              <a:t>15.Ruhela, D., Bhopale, V. M., Yang, M., Yu, K., Weintraub, E., Greenblatt, A., and Thom, S. R. (2020) Blood-borne and brain-derived microparticles in morphine-induced anti-nociceptive tolerance. </a:t>
            </a:r>
            <a:r>
              <a:rPr lang="en-US" sz="3600" i="1" dirty="0">
                <a:effectLst/>
                <a:ea typeface="Calibri" panose="020F0502020204030204" pitchFamily="34" charset="0"/>
              </a:rPr>
              <a:t>Brain </a:t>
            </a:r>
            <a:r>
              <a:rPr lang="en-US" sz="3600" i="1" dirty="0" err="1">
                <a:effectLst/>
                <a:ea typeface="Calibri" panose="020F0502020204030204" pitchFamily="34" charset="0"/>
              </a:rPr>
              <a:t>Behav</a:t>
            </a:r>
            <a:r>
              <a:rPr lang="en-US" sz="3600" i="1" dirty="0">
                <a:effectLst/>
                <a:ea typeface="Calibri" panose="020F0502020204030204" pitchFamily="34" charset="0"/>
              </a:rPr>
              <a:t> </a:t>
            </a:r>
            <a:r>
              <a:rPr lang="en-US" sz="3600" i="1" dirty="0" err="1">
                <a:effectLst/>
                <a:ea typeface="Calibri" panose="020F0502020204030204" pitchFamily="34" charset="0"/>
              </a:rPr>
              <a:t>Immun</a:t>
            </a:r>
            <a:r>
              <a:rPr lang="en-US" sz="3600" dirty="0">
                <a:effectLst/>
                <a:ea typeface="Calibri" panose="020F0502020204030204" pitchFamily="34" charset="0"/>
              </a:rPr>
              <a:t> </a:t>
            </a:r>
            <a:r>
              <a:rPr lang="en-US" sz="3600" b="1" dirty="0">
                <a:effectLst/>
                <a:ea typeface="Calibri" panose="020F0502020204030204" pitchFamily="34" charset="0"/>
              </a:rPr>
              <a:t>87</a:t>
            </a:r>
            <a:r>
              <a:rPr lang="en-US" sz="3600" dirty="0">
                <a:effectLst/>
                <a:ea typeface="Calibri" panose="020F0502020204030204" pitchFamily="34" charset="0"/>
              </a:rPr>
              <a:t>, 465-472</a:t>
            </a:r>
          </a:p>
        </p:txBody>
      </p:sp>
      <p:pic>
        <p:nvPicPr>
          <p:cNvPr id="3" name="Picture 763" descr="Onr_red_blue_logo_000">
            <a:extLst>
              <a:ext uri="{FF2B5EF4-FFF2-40B4-BE49-F238E27FC236}">
                <a16:creationId xmlns:a16="http://schemas.microsoft.com/office/drawing/2014/main" id="{0B03EB7A-CA2E-FCA4-BE5F-E3025D7C64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18345" y="916721"/>
            <a:ext cx="4926035" cy="2216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457BDFA2-D33A-4930-6DA7-BBD315F17C0D}"/>
              </a:ext>
            </a:extLst>
          </p:cNvPr>
          <p:cNvSpPr txBox="1"/>
          <p:nvPr/>
        </p:nvSpPr>
        <p:spPr>
          <a:xfrm>
            <a:off x="20294098" y="1148023"/>
            <a:ext cx="9014327" cy="1754326"/>
          </a:xfrm>
          <a:prstGeom prst="rect">
            <a:avLst/>
          </a:prstGeom>
          <a:noFill/>
        </p:spPr>
        <p:txBody>
          <a:bodyPr wrap="none" rtlCol="0">
            <a:spAutoFit/>
          </a:bodyPr>
          <a:lstStyle/>
          <a:p>
            <a:r>
              <a:rPr lang="en-US" sz="3600" b="1" dirty="0">
                <a:solidFill>
                  <a:srgbClr val="FFFF00"/>
                </a:solidFill>
                <a:latin typeface="Calibri" panose="020F0502020204030204" pitchFamily="34" charset="0"/>
                <a:cs typeface="Calibri" panose="020F0502020204030204" pitchFamily="34" charset="0"/>
              </a:rPr>
              <a:t>Funding from Office of Naval Research </a:t>
            </a:r>
          </a:p>
          <a:p>
            <a:r>
              <a:rPr lang="en-US" sz="3600" b="1" dirty="0">
                <a:solidFill>
                  <a:srgbClr val="FFFF00"/>
                </a:solidFill>
                <a:latin typeface="Calibri" panose="020F0502020204030204" pitchFamily="34" charset="0"/>
                <a:cs typeface="Calibri" panose="020F0502020204030204" pitchFamily="34" charset="0"/>
              </a:rPr>
              <a:t>(N00014-16-1-2868) and NIH (RO1 DK116199) </a:t>
            </a:r>
          </a:p>
          <a:p>
            <a:r>
              <a:rPr lang="en-US" sz="3600" b="1" dirty="0">
                <a:solidFill>
                  <a:srgbClr val="FFFF00"/>
                </a:solidFill>
                <a:latin typeface="Calibri" panose="020F0502020204030204" pitchFamily="34" charset="0"/>
                <a:cs typeface="Calibri" panose="020F0502020204030204" pitchFamily="34" charset="0"/>
              </a:rPr>
              <a:t>are gratefully acknowledged. </a:t>
            </a:r>
          </a:p>
        </p:txBody>
      </p:sp>
      <p:sp>
        <p:nvSpPr>
          <p:cNvPr id="5" name="Rounded Rectangle 4">
            <a:extLst>
              <a:ext uri="{FF2B5EF4-FFF2-40B4-BE49-F238E27FC236}">
                <a16:creationId xmlns:a16="http://schemas.microsoft.com/office/drawing/2014/main" id="{8EB170F5-4857-00C3-A42E-562DADF5AFC4}"/>
              </a:ext>
            </a:extLst>
          </p:cNvPr>
          <p:cNvSpPr/>
          <p:nvPr/>
        </p:nvSpPr>
        <p:spPr>
          <a:xfrm>
            <a:off x="1531620" y="1148023"/>
            <a:ext cx="8649729" cy="1655805"/>
          </a:xfrm>
          <a:prstGeom prst="roundRect">
            <a:avLst/>
          </a:prstGeom>
          <a:solidFill>
            <a:schemeClr val="accent3">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7200" b="1" dirty="0">
                <a:solidFill>
                  <a:schemeClr val="bg1"/>
                </a:solidFill>
              </a:rPr>
              <a:t>REFERENCES</a:t>
            </a:r>
          </a:p>
        </p:txBody>
      </p:sp>
    </p:spTree>
    <p:extLst>
      <p:ext uri="{BB962C8B-B14F-4D97-AF65-F5344CB8AC3E}">
        <p14:creationId xmlns:p14="http://schemas.microsoft.com/office/powerpoint/2010/main" val="3804113380"/>
      </p:ext>
    </p:extLst>
  </p:cSld>
  <p:clrMapOvr>
    <a:masterClrMapping/>
  </p:clrMapOvr>
</p:sld>
</file>

<file path=ppt/theme/theme1.xml><?xml version="1.0" encoding="utf-8"?>
<a:theme xmlns:a="http://schemas.openxmlformats.org/drawingml/2006/main" name="ThinLineVTI">
  <a:themeElements>
    <a:clrScheme name="AnalogousFromDarkSeedLeftStep">
      <a:dk1>
        <a:srgbClr val="000000"/>
      </a:dk1>
      <a:lt1>
        <a:srgbClr val="FFFFFF"/>
      </a:lt1>
      <a:dk2>
        <a:srgbClr val="392022"/>
      </a:dk2>
      <a:lt2>
        <a:srgbClr val="E6E2E8"/>
      </a:lt2>
      <a:accent1>
        <a:srgbClr val="71B045"/>
      </a:accent1>
      <a:accent2>
        <a:srgbClr val="96AA38"/>
      </a:accent2>
      <a:accent3>
        <a:srgbClr val="B99E49"/>
      </a:accent3>
      <a:accent4>
        <a:srgbClr val="B1633B"/>
      </a:accent4>
      <a:accent5>
        <a:srgbClr val="C34D56"/>
      </a:accent5>
      <a:accent6>
        <a:srgbClr val="B13B75"/>
      </a:accent6>
      <a:hlink>
        <a:srgbClr val="BF4B3F"/>
      </a:hlink>
      <a:folHlink>
        <a:srgbClr val="7F7F7F"/>
      </a:folHlink>
    </a:clrScheme>
    <a:fontScheme name="Custom 3">
      <a:majorFont>
        <a:latin typeface="Bell MT"/>
        <a:ea typeface=""/>
        <a:cs typeface=""/>
      </a:majorFont>
      <a:minorFont>
        <a:latin typeface="Bell M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inLineVTI" id="{DA2A884B-D36C-4F63-9FE8-3C89F2B99A40}" vid="{62C1F77B-42AE-47B9-869B-5CE48C8ED844}"/>
    </a:ext>
  </a:extLst>
</a:theme>
</file>

<file path=docProps/app.xml><?xml version="1.0" encoding="utf-8"?>
<Properties xmlns="http://schemas.openxmlformats.org/officeDocument/2006/extended-properties" xmlns:vt="http://schemas.openxmlformats.org/officeDocument/2006/docPropsVTypes">
  <TotalTime>108</TotalTime>
  <Words>2379</Words>
  <Application>Microsoft Macintosh PowerPoint</Application>
  <PresentationFormat>Custom</PresentationFormat>
  <Paragraphs>100</Paragraphs>
  <Slides>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3" baseType="lpstr">
      <vt:lpstr>Arial</vt:lpstr>
      <vt:lpstr>Bell MT</vt:lpstr>
      <vt:lpstr>Calibri</vt:lpstr>
      <vt:lpstr>Calibri Light</vt:lpstr>
      <vt:lpstr>ThinLineVTI</vt:lpstr>
      <vt:lpstr>SPW 12.0 Graph</vt:lpstr>
      <vt:lpstr>A-1: Astrocyte-derived microparticles initiate a neuroinflammatory cycle due to carbon monoxide poisoning  </vt:lpstr>
      <vt:lpstr>Introduction: We hypothesized that carbon monoxide (CO) establishes an inflammatory  cycle mediated by microparticles (MPs) based in part on prior work (Toxicol Appl Pharmacol 273: 410, 2013). Further, as we have reported that HBO2 can inhibit microparticle (MPs) and active NLRP3 inflammasome formation in response to other stresses (J Appl Physiol 126: 1014, 2019), we hypothesized that this anti-inflammatory HBO2 effect may occur in response to CO poisoning.   Materials and Methods: Using a mouse model of CO poisoning, we evaluated nuclear factor (NF)-κB activation in brain by immunohistochemistry, brain inflammation by Western blot, and generation of MPs by flow cytometry.   Results: After CO poisoning, MPs co-expressing thrombospondin (TSP)-1 and astrocyte-specific glial fibrillary acidic protein (GFAP) are elevated in deep cervical lymph nodes (CLN) that drain the brain glymphatic system. These MPs gain access to the blood stream and activate neutrophils to generate a new family of MPs and stimulate endothelial cells disturbing the blood-brain barrier as assessed by leakage of intravenous 2000 kDa dextran. At the brain microvasculature, neutrophils and MPs sequester, and myeloperoxidase activity result in elevations of the p65 subunit of NF-κB, serine 536 phosphorylated p65, CD36, and loss of astrocyte aquaporin-4 that persist for at least 7 days. Knock-out mice lacking the CD36 membrane receptor are resistant to all CO inflammatory changes. Wild type mice exposed to 2.8 ATA O2 for 45 minutes following CO poisoning also fail to exhibit all inflammatory changes. Events triggered by CO are recapitulated in naïve wild type mice injected with cervical node MPs from CO-exposed mice. All MPs-mediated events are inhibited in mice infused with a NF-κB inhibitor or anti-TSP-1 antibodies.   Summary: Astrocyte-derived MPs expressing TSP-1 establish a feed-forward neuroinflammatory cycle involving endothelial CD36-to-astrocyte NF-κB crosstalk. HBO2 appears to function as a novel anti-inflammatory agent to abrogate CO-initiated events.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A-1: Astrocyte-derived microparticles initiate a neuroinflammatory cycle due to carbon monoxide poisoning  </dc:title>
  <dc:creator>Lisa Tidd</dc:creator>
  <cp:lastModifiedBy>Lisa Tidd</cp:lastModifiedBy>
  <cp:revision>2</cp:revision>
  <dcterms:created xsi:type="dcterms:W3CDTF">2022-06-08T12:52:14Z</dcterms:created>
  <dcterms:modified xsi:type="dcterms:W3CDTF">2022-06-09T15:12:09Z</dcterms:modified>
</cp:coreProperties>
</file>